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34" r:id="rId2"/>
    <p:sldId id="465" r:id="rId3"/>
    <p:sldId id="494" r:id="rId4"/>
    <p:sldId id="438" r:id="rId5"/>
    <p:sldId id="439" r:id="rId6"/>
    <p:sldId id="440" r:id="rId7"/>
    <p:sldId id="442" r:id="rId8"/>
    <p:sldId id="445" r:id="rId9"/>
    <p:sldId id="446" r:id="rId10"/>
    <p:sldId id="487" r:id="rId11"/>
    <p:sldId id="340" r:id="rId12"/>
    <p:sldId id="403" r:id="rId13"/>
    <p:sldId id="488" r:id="rId14"/>
    <p:sldId id="405" r:id="rId15"/>
    <p:sldId id="460" r:id="rId16"/>
    <p:sldId id="476" r:id="rId17"/>
    <p:sldId id="477" r:id="rId18"/>
    <p:sldId id="479" r:id="rId19"/>
    <p:sldId id="481" r:id="rId20"/>
    <p:sldId id="482" r:id="rId21"/>
    <p:sldId id="483" r:id="rId22"/>
    <p:sldId id="486" r:id="rId23"/>
    <p:sldId id="467" r:id="rId24"/>
    <p:sldId id="489" r:id="rId25"/>
    <p:sldId id="435" r:id="rId26"/>
    <p:sldId id="424" r:id="rId27"/>
    <p:sldId id="425" r:id="rId28"/>
    <p:sldId id="490" r:id="rId29"/>
    <p:sldId id="406" r:id="rId30"/>
    <p:sldId id="491" r:id="rId31"/>
    <p:sldId id="492" r:id="rId32"/>
    <p:sldId id="407" r:id="rId33"/>
    <p:sldId id="364" r:id="rId34"/>
    <p:sldId id="454" r:id="rId35"/>
    <p:sldId id="451" r:id="rId36"/>
    <p:sldId id="452" r:id="rId37"/>
    <p:sldId id="453" r:id="rId38"/>
    <p:sldId id="359" r:id="rId39"/>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64" autoAdjust="0"/>
  </p:normalViewPr>
  <p:slideViewPr>
    <p:cSldViewPr>
      <p:cViewPr varScale="1">
        <p:scale>
          <a:sx n="90" d="100"/>
          <a:sy n="90" d="100"/>
        </p:scale>
        <p:origin x="21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339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2" y="4"/>
            <a:ext cx="7099300" cy="796825"/>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algn="ctr">
              <a:defRPr sz="1200"/>
            </a:lvl1pPr>
          </a:lstStyle>
          <a:p>
            <a:pPr>
              <a:defRPr/>
            </a:pPr>
            <a:r>
              <a:rPr lang="de-DE" b="1" dirty="0" smtClean="0"/>
              <a:t>RKPN.de-Rechtsanwaltskanzlei Patrick R. </a:t>
            </a:r>
            <a:r>
              <a:rPr lang="de-DE" b="1" dirty="0" err="1" smtClean="0"/>
              <a:t>Nessler</a:t>
            </a:r>
            <a:endParaRPr lang="de-DE" b="1" dirty="0" smtClean="0"/>
          </a:p>
          <a:p>
            <a:pPr>
              <a:spcBef>
                <a:spcPts val="600"/>
              </a:spcBef>
              <a:defRPr/>
            </a:pPr>
            <a:r>
              <a:rPr lang="de-DE" dirty="0" smtClean="0"/>
              <a:t>Online-Seminar „Neu im Vorstand“ für den</a:t>
            </a:r>
            <a:br>
              <a:rPr lang="de-DE" dirty="0" smtClean="0"/>
            </a:br>
            <a:r>
              <a:rPr lang="de-DE" dirty="0" smtClean="0"/>
              <a:t>Landkreis St. Wendel am 23.06.2022</a:t>
            </a:r>
            <a:endParaRPr lang="de-DE" dirty="0"/>
          </a:p>
        </p:txBody>
      </p:sp>
      <p:sp>
        <p:nvSpPr>
          <p:cNvPr id="187397" name="Rectangle 5"/>
          <p:cNvSpPr>
            <a:spLocks noGrp="1" noChangeArrowheads="1"/>
          </p:cNvSpPr>
          <p:nvPr>
            <p:ph type="sldNum" sz="quarter" idx="3"/>
          </p:nvPr>
        </p:nvSpPr>
        <p:spPr bwMode="auto">
          <a:xfrm>
            <a:off x="1246425" y="9723442"/>
            <a:ext cx="4606452" cy="511175"/>
          </a:xfrm>
          <a:prstGeom prst="rect">
            <a:avLst/>
          </a:prstGeom>
          <a:noFill/>
          <a:ln w="9525">
            <a:noFill/>
            <a:miter lim="800000"/>
            <a:headEnd/>
            <a:tailEnd/>
          </a:ln>
          <a:effectLst/>
        </p:spPr>
        <p:txBody>
          <a:bodyPr vert="horz" wrap="square" lIns="91419" tIns="45709" rIns="91419" bIns="45709" numCol="1" anchor="b" anchorCtr="0" compatLnSpc="1">
            <a:prstTxWarp prst="textNoShape">
              <a:avLst/>
            </a:prstTxWarp>
          </a:bodyPr>
          <a:lstStyle>
            <a:lvl1pPr algn="r">
              <a:defRPr sz="1200"/>
            </a:lvl1pPr>
          </a:lstStyle>
          <a:p>
            <a:pPr algn="ctr">
              <a:defRPr/>
            </a:pPr>
            <a:fld id="{D9957517-549B-4F59-BB43-9CC8AC160405}" type="slidenum">
              <a:rPr lang="de-DE"/>
              <a:pPr algn="ctr">
                <a:defRPr/>
              </a:pPr>
              <a:t>‹Nr.›</a:t>
            </a:fld>
            <a:endParaRPr lang="de-DE" dirty="0"/>
          </a:p>
        </p:txBody>
      </p:sp>
    </p:spTree>
    <p:extLst>
      <p:ext uri="{BB962C8B-B14F-4D97-AF65-F5344CB8AC3E}">
        <p14:creationId xmlns:p14="http://schemas.microsoft.com/office/powerpoint/2010/main" val="31809596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09298" y="4860925"/>
            <a:ext cx="5680709" cy="4605338"/>
          </a:xfrm>
          <a:prstGeom prst="rect">
            <a:avLst/>
          </a:prstGeom>
          <a:noFill/>
          <a:ln w="9525">
            <a:noFill/>
            <a:miter lim="800000"/>
            <a:headEnd/>
            <a:tailEnd/>
          </a:ln>
          <a:effectLst/>
        </p:spPr>
        <p:txBody>
          <a:bodyPr vert="horz" wrap="square" lIns="99041" tIns="49522" rIns="99041" bIns="49522"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Tree>
    <p:extLst>
      <p:ext uri="{BB962C8B-B14F-4D97-AF65-F5344CB8AC3E}">
        <p14:creationId xmlns:p14="http://schemas.microsoft.com/office/powerpoint/2010/main" val="119815085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pPr>
              <a:buFontTx/>
              <a:buNone/>
            </a:pPr>
            <a:endParaRPr lang="de-DE" dirty="0"/>
          </a:p>
          <a:p>
            <a:pPr>
              <a:buFontTx/>
              <a:buNone/>
            </a:pPr>
            <a:endParaRPr lang="de-DE" dirty="0"/>
          </a:p>
          <a:p>
            <a:pPr>
              <a:buFontTx/>
              <a:buNone/>
            </a:pPr>
            <a:endParaRPr lang="de-DE" dirty="0"/>
          </a:p>
          <a:p>
            <a:pPr algn="ctr">
              <a:spcBef>
                <a:spcPts val="0"/>
              </a:spcBef>
            </a:pPr>
            <a:r>
              <a:rPr lang="de-DE" b="1" dirty="0"/>
              <a:t>RKPN.de-Rechtsanwaltskanzlei</a:t>
            </a:r>
          </a:p>
          <a:p>
            <a:pPr algn="ctr">
              <a:spcBef>
                <a:spcPts val="0"/>
              </a:spcBef>
            </a:pPr>
            <a:r>
              <a:rPr lang="de-DE" b="1" dirty="0"/>
              <a:t>Patrick R. Nessler</a:t>
            </a:r>
          </a:p>
          <a:p>
            <a:pPr algn="ctr">
              <a:spcBef>
                <a:spcPts val="0"/>
              </a:spcBef>
            </a:pPr>
            <a:r>
              <a:rPr lang="de-DE" dirty="0"/>
              <a:t>Kastanienweg 15</a:t>
            </a:r>
          </a:p>
          <a:p>
            <a:pPr algn="ctr">
              <a:spcBef>
                <a:spcPts val="0"/>
              </a:spcBef>
            </a:pPr>
            <a:r>
              <a:rPr lang="de-DE" dirty="0"/>
              <a:t>66386 St. Ingbert</a:t>
            </a:r>
          </a:p>
          <a:p>
            <a:pPr algn="ctr">
              <a:spcBef>
                <a:spcPts val="0"/>
              </a:spcBef>
            </a:pPr>
            <a:endParaRPr lang="de-DE" b="1" dirty="0"/>
          </a:p>
          <a:p>
            <a:pPr algn="ctr">
              <a:spcBef>
                <a:spcPts val="0"/>
              </a:spcBef>
            </a:pPr>
            <a:r>
              <a:rPr lang="de-DE" dirty="0"/>
              <a:t>Telefon: 06894 9969237</a:t>
            </a:r>
          </a:p>
          <a:p>
            <a:pPr algn="ctr">
              <a:spcBef>
                <a:spcPts val="0"/>
              </a:spcBef>
            </a:pPr>
            <a:r>
              <a:rPr lang="de-DE" dirty="0"/>
              <a:t>Telefax: 06894 9969238</a:t>
            </a:r>
          </a:p>
          <a:p>
            <a:pPr algn="ctr">
              <a:spcBef>
                <a:spcPts val="0"/>
              </a:spcBef>
            </a:pPr>
            <a:r>
              <a:rPr lang="de-DE" dirty="0"/>
              <a:t>E-Mail: Post@RKPN.de</a:t>
            </a:r>
          </a:p>
          <a:p>
            <a:pPr algn="ctr">
              <a:spcBef>
                <a:spcPts val="0"/>
              </a:spcBef>
            </a:pPr>
            <a:endParaRPr lang="de-DE" b="1" dirty="0"/>
          </a:p>
          <a:p>
            <a:pPr algn="ctr">
              <a:spcBef>
                <a:spcPts val="0"/>
              </a:spcBef>
            </a:pPr>
            <a:r>
              <a:rPr lang="de-DE" b="1" dirty="0"/>
              <a:t>www.RKPN.de</a:t>
            </a:r>
          </a:p>
          <a:p>
            <a:endParaRPr lang="de-DE" dirty="0"/>
          </a:p>
        </p:txBody>
      </p:sp>
    </p:spTree>
    <p:extLst>
      <p:ext uri="{BB962C8B-B14F-4D97-AF65-F5344CB8AC3E}">
        <p14:creationId xmlns:p14="http://schemas.microsoft.com/office/powerpoint/2010/main" val="130113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092010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11787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668799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236350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880374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77962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138766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699605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6658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87403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a:ln/>
        </p:spPr>
      </p:sp>
      <p:sp>
        <p:nvSpPr>
          <p:cNvPr id="31747" name="Notizenplatzhalter 2"/>
          <p:cNvSpPr>
            <a:spLocks noGrp="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4003357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114989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000" dirty="0"/>
          </a:p>
        </p:txBody>
      </p:sp>
    </p:spTree>
    <p:extLst>
      <p:ext uri="{BB962C8B-B14F-4D97-AF65-F5344CB8AC3E}">
        <p14:creationId xmlns:p14="http://schemas.microsoft.com/office/powerpoint/2010/main" val="144356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504408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348679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995086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957032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414629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208183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8133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lIns="91432" tIns="45717" rIns="91432" bIns="45717"/>
          <a:lstStyle/>
          <a:p>
            <a:endParaRPr lang="de-DE"/>
          </a:p>
        </p:txBody>
      </p:sp>
      <p:sp>
        <p:nvSpPr>
          <p:cNvPr id="5" name="Fußzeilenplatzhalter 4"/>
          <p:cNvSpPr>
            <a:spLocks noGrp="1"/>
          </p:cNvSpPr>
          <p:nvPr>
            <p:ph type="ftr" sz="quarter" idx="11"/>
          </p:nvPr>
        </p:nvSpPr>
        <p:spPr/>
        <p:txBody>
          <a:bodyPr lIns="91432" tIns="45717" rIns="91432" bIns="45717"/>
          <a:lstStyle/>
          <a:p>
            <a:endParaRPr lang="de-DE"/>
          </a:p>
        </p:txBody>
      </p:sp>
    </p:spTree>
    <p:extLst>
      <p:ext uri="{BB962C8B-B14F-4D97-AF65-F5344CB8AC3E}">
        <p14:creationId xmlns:p14="http://schemas.microsoft.com/office/powerpoint/2010/main" val="421834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a:ln/>
        </p:spPr>
      </p:sp>
      <p:sp>
        <p:nvSpPr>
          <p:cNvPr id="92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465616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lIns="91432" tIns="45717" rIns="91432" bIns="45717"/>
          <a:lstStyle/>
          <a:p>
            <a:endParaRPr lang="de-DE"/>
          </a:p>
        </p:txBody>
      </p:sp>
      <p:sp>
        <p:nvSpPr>
          <p:cNvPr id="5" name="Fußzeilenplatzhalter 4"/>
          <p:cNvSpPr>
            <a:spLocks noGrp="1"/>
          </p:cNvSpPr>
          <p:nvPr>
            <p:ph type="ftr" sz="quarter" idx="11"/>
          </p:nvPr>
        </p:nvSpPr>
        <p:spPr/>
        <p:txBody>
          <a:bodyPr lIns="91432" tIns="45717" rIns="91432" bIns="45717"/>
          <a:lstStyle/>
          <a:p>
            <a:endParaRPr lang="de-DE"/>
          </a:p>
        </p:txBody>
      </p:sp>
    </p:spTree>
    <p:extLst>
      <p:ext uri="{BB962C8B-B14F-4D97-AF65-F5344CB8AC3E}">
        <p14:creationId xmlns:p14="http://schemas.microsoft.com/office/powerpoint/2010/main" val="3595585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890367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888285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546110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778407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56039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286116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781767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28927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74305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54024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5420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15829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68657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noFill/>
        </p:spPr>
        <p:txBody>
          <a:bodyPr/>
          <a:lstStyle>
            <a:lvl1pPr algn="ctr">
              <a:defRPr sz="3600" b="1">
                <a:latin typeface="+mn-lt"/>
              </a:defRPr>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transition spd="med">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60350"/>
            <a:ext cx="2057400" cy="6121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60350"/>
            <a:ext cx="6019800" cy="6121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spd="med">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484313"/>
            <a:ext cx="40386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484313"/>
            <a:ext cx="40386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4608512" cy="922338"/>
          </a:xfrm>
          <a:prstGeom prst="rect">
            <a:avLst/>
          </a:prstGeom>
          <a:solidFill>
            <a:srgbClr val="EAEAEA"/>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484313"/>
            <a:ext cx="8229600"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1028" name="Picture 7" descr="logo1"/>
          <p:cNvPicPr>
            <a:picLocks noChangeAspect="1" noChangeArrowheads="1"/>
          </p:cNvPicPr>
          <p:nvPr/>
        </p:nvPicPr>
        <p:blipFill>
          <a:blip r:embed="rId13" cstate="print"/>
          <a:srcRect/>
          <a:stretch>
            <a:fillRect/>
          </a:stretch>
        </p:blipFill>
        <p:spPr bwMode="auto">
          <a:xfrm>
            <a:off x="6242050" y="342900"/>
            <a:ext cx="2473325" cy="796925"/>
          </a:xfrm>
          <a:prstGeom prst="rect">
            <a:avLst/>
          </a:prstGeom>
          <a:noFill/>
          <a:ln w="9525">
            <a:noFill/>
            <a:miter lim="800000"/>
            <a:headEnd/>
            <a:tailEnd/>
          </a:ln>
        </p:spPr>
      </p:pic>
      <p:pic>
        <p:nvPicPr>
          <p:cNvPr id="1029" name="Picture 8" descr="brief_oben"/>
          <p:cNvPicPr>
            <a:picLocks noChangeAspect="1" noChangeArrowheads="1"/>
          </p:cNvPicPr>
          <p:nvPr/>
        </p:nvPicPr>
        <p:blipFill>
          <a:blip r:embed="rId14" cstate="print"/>
          <a:srcRect/>
          <a:stretch>
            <a:fillRect/>
          </a:stretch>
        </p:blipFill>
        <p:spPr bwMode="auto">
          <a:xfrm>
            <a:off x="-107950" y="0"/>
            <a:ext cx="9361488" cy="188913"/>
          </a:xfrm>
          <a:prstGeom prst="rect">
            <a:avLst/>
          </a:prstGeom>
          <a:noFill/>
          <a:ln w="9525">
            <a:noFill/>
            <a:miter lim="800000"/>
            <a:headEnd/>
            <a:tailEnd/>
          </a:ln>
        </p:spPr>
      </p:pic>
      <p:pic>
        <p:nvPicPr>
          <p:cNvPr id="1030" name="Picture 9" descr="brief_unten1"/>
          <p:cNvPicPr>
            <a:picLocks noChangeAspect="1" noChangeArrowheads="1"/>
          </p:cNvPicPr>
          <p:nvPr/>
        </p:nvPicPr>
        <p:blipFill>
          <a:blip r:embed="rId15" cstate="print"/>
          <a:srcRect/>
          <a:stretch>
            <a:fillRect/>
          </a:stretch>
        </p:blipFill>
        <p:spPr bwMode="auto">
          <a:xfrm>
            <a:off x="3175" y="6507163"/>
            <a:ext cx="9140825" cy="350837"/>
          </a:xfrm>
          <a:prstGeom prst="rect">
            <a:avLst/>
          </a:prstGeom>
          <a:noFill/>
          <a:ln w="9525">
            <a:noFill/>
            <a:miter lim="800000"/>
            <a:headEnd/>
            <a:tailEnd/>
          </a:ln>
        </p:spPr>
      </p:pic>
      <p:sp>
        <p:nvSpPr>
          <p:cNvPr id="1034" name="Text Box 10"/>
          <p:cNvSpPr txBox="1">
            <a:spLocks noChangeArrowheads="1"/>
          </p:cNvSpPr>
          <p:nvPr/>
        </p:nvSpPr>
        <p:spPr bwMode="auto">
          <a:xfrm>
            <a:off x="5508625" y="6577013"/>
            <a:ext cx="3547766" cy="246221"/>
          </a:xfrm>
          <a:prstGeom prst="rect">
            <a:avLst/>
          </a:prstGeom>
          <a:noFill/>
          <a:ln w="9525">
            <a:noFill/>
            <a:miter lim="800000"/>
            <a:headEnd/>
            <a:tailEnd/>
          </a:ln>
          <a:effectLst/>
        </p:spPr>
        <p:txBody>
          <a:bodyPr wrap="none">
            <a:spAutoFit/>
          </a:bodyPr>
          <a:lstStyle/>
          <a:p>
            <a:pPr>
              <a:defRPr/>
            </a:pPr>
            <a:r>
              <a:rPr lang="de-DE" sz="1000" dirty="0">
                <a:latin typeface="BankGothic Lt BT" pitchFamily="34" charset="0"/>
              </a:rPr>
              <a:t>© </a:t>
            </a:r>
            <a:r>
              <a:rPr lang="de-DE" sz="1000" dirty="0" smtClean="0">
                <a:latin typeface="BankGothic Lt BT" pitchFamily="34" charset="0"/>
              </a:rPr>
              <a:t>06/2022 </a:t>
            </a:r>
            <a:r>
              <a:rPr lang="de-DE" sz="1000" dirty="0" err="1">
                <a:latin typeface="BankGothic Lt BT" pitchFamily="34" charset="0"/>
              </a:rPr>
              <a:t>by</a:t>
            </a:r>
            <a:r>
              <a:rPr lang="de-DE" sz="1000" dirty="0">
                <a:latin typeface="BankGothic Lt BT" pitchFamily="34" charset="0"/>
              </a:rPr>
              <a:t> Rechtsanwalt Patrick R. </a:t>
            </a:r>
            <a:r>
              <a:rPr lang="de-DE" sz="1000" dirty="0" err="1">
                <a:latin typeface="BankGothic Lt BT" pitchFamily="34" charset="0"/>
              </a:rPr>
              <a:t>Nessler</a:t>
            </a:r>
            <a:endParaRPr lang="de-DE" sz="1000" dirty="0">
              <a:latin typeface="BankGothic Lt BT"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over/>
  </p:transition>
  <p:timing>
    <p:tnLst>
      <p:par>
        <p:cTn id="1" dur="indefinite" restart="never" nodeType="tmRoot"/>
      </p:par>
    </p:tnLst>
  </p:timing>
  <p:txStyles>
    <p:titleStyle>
      <a:lvl1pPr algn="l" rtl="0" eaLnBrk="0" fontAlgn="base" hangingPunct="0">
        <a:spcBef>
          <a:spcPct val="0"/>
        </a:spcBef>
        <a:spcAft>
          <a:spcPct val="0"/>
        </a:spcAft>
        <a:defRPr sz="2000" b="1">
          <a:solidFill>
            <a:schemeClr val="tx2"/>
          </a:solidFill>
          <a:latin typeface="+mn-lt"/>
          <a:ea typeface="+mj-ea"/>
          <a:cs typeface="+mj-cs"/>
        </a:defRPr>
      </a:lvl1pPr>
      <a:lvl2pPr algn="l" rtl="0" eaLnBrk="0" fontAlgn="base" hangingPunct="0">
        <a:spcBef>
          <a:spcPct val="0"/>
        </a:spcBef>
        <a:spcAft>
          <a:spcPct val="0"/>
        </a:spcAft>
        <a:defRPr sz="2000">
          <a:solidFill>
            <a:schemeClr val="tx2"/>
          </a:solidFill>
          <a:latin typeface="Arial Rounded MT Bold" pitchFamily="34" charset="0"/>
        </a:defRPr>
      </a:lvl2pPr>
      <a:lvl3pPr algn="l" rtl="0" eaLnBrk="0" fontAlgn="base" hangingPunct="0">
        <a:spcBef>
          <a:spcPct val="0"/>
        </a:spcBef>
        <a:spcAft>
          <a:spcPct val="0"/>
        </a:spcAft>
        <a:defRPr sz="2000">
          <a:solidFill>
            <a:schemeClr val="tx2"/>
          </a:solidFill>
          <a:latin typeface="Arial Rounded MT Bold" pitchFamily="34" charset="0"/>
        </a:defRPr>
      </a:lvl3pPr>
      <a:lvl4pPr algn="l" rtl="0" eaLnBrk="0" fontAlgn="base" hangingPunct="0">
        <a:spcBef>
          <a:spcPct val="0"/>
        </a:spcBef>
        <a:spcAft>
          <a:spcPct val="0"/>
        </a:spcAft>
        <a:defRPr sz="2000">
          <a:solidFill>
            <a:schemeClr val="tx2"/>
          </a:solidFill>
          <a:latin typeface="Arial Rounded MT Bold" pitchFamily="34" charset="0"/>
        </a:defRPr>
      </a:lvl4pPr>
      <a:lvl5pPr algn="l" rtl="0" eaLnBrk="0" fontAlgn="base" hangingPunct="0">
        <a:spcBef>
          <a:spcPct val="0"/>
        </a:spcBef>
        <a:spcAft>
          <a:spcPct val="0"/>
        </a:spcAft>
        <a:defRPr sz="2000">
          <a:solidFill>
            <a:schemeClr val="tx2"/>
          </a:solidFill>
          <a:latin typeface="Arial Rounded MT Bold" pitchFamily="34" charset="0"/>
        </a:defRPr>
      </a:lvl5pPr>
      <a:lvl6pPr marL="457200" algn="l" rtl="0" fontAlgn="base">
        <a:spcBef>
          <a:spcPct val="0"/>
        </a:spcBef>
        <a:spcAft>
          <a:spcPct val="0"/>
        </a:spcAft>
        <a:defRPr sz="2000">
          <a:solidFill>
            <a:schemeClr val="tx2"/>
          </a:solidFill>
          <a:latin typeface="Arial Rounded MT Bold" pitchFamily="34" charset="0"/>
        </a:defRPr>
      </a:lvl6pPr>
      <a:lvl7pPr marL="914400" algn="l" rtl="0" fontAlgn="base">
        <a:spcBef>
          <a:spcPct val="0"/>
        </a:spcBef>
        <a:spcAft>
          <a:spcPct val="0"/>
        </a:spcAft>
        <a:defRPr sz="2000">
          <a:solidFill>
            <a:schemeClr val="tx2"/>
          </a:solidFill>
          <a:latin typeface="Arial Rounded MT Bold" pitchFamily="34" charset="0"/>
        </a:defRPr>
      </a:lvl7pPr>
      <a:lvl8pPr marL="1371600" algn="l" rtl="0" fontAlgn="base">
        <a:spcBef>
          <a:spcPct val="0"/>
        </a:spcBef>
        <a:spcAft>
          <a:spcPct val="0"/>
        </a:spcAft>
        <a:defRPr sz="2000">
          <a:solidFill>
            <a:schemeClr val="tx2"/>
          </a:solidFill>
          <a:latin typeface="Arial Rounded MT Bold" pitchFamily="34" charset="0"/>
        </a:defRPr>
      </a:lvl8pPr>
      <a:lvl9pPr marL="1828800" algn="l" rtl="0" fontAlgn="base">
        <a:spcBef>
          <a:spcPct val="0"/>
        </a:spcBef>
        <a:spcAft>
          <a:spcPct val="0"/>
        </a:spcAft>
        <a:defRPr sz="2000">
          <a:solidFill>
            <a:schemeClr val="tx2"/>
          </a:solidFill>
          <a:latin typeface="Arial Rounded MT Bold" pitchFamily="34" charset="0"/>
        </a:defRPr>
      </a:lvl9pPr>
    </p:titleStyle>
    <p:bodyStyle>
      <a:lvl1pPr marL="342900" indent="-342900" algn="l" rtl="0" eaLnBrk="0" fontAlgn="base" hangingPunct="0">
        <a:spcBef>
          <a:spcPts val="0"/>
        </a:spcBef>
        <a:spcAft>
          <a:spcPts val="600"/>
        </a:spcAft>
        <a:buChar char="•"/>
        <a:defRPr sz="1800">
          <a:solidFill>
            <a:schemeClr val="tx1"/>
          </a:solidFill>
          <a:latin typeface="+mn-lt"/>
          <a:ea typeface="+mn-ea"/>
          <a:cs typeface="+mn-cs"/>
        </a:defRPr>
      </a:lvl1pPr>
      <a:lvl2pPr marL="742950" indent="-285750" algn="l" rtl="0" eaLnBrk="0" fontAlgn="base" hangingPunct="0">
        <a:spcBef>
          <a:spcPts val="0"/>
        </a:spcBef>
        <a:spcAft>
          <a:spcPts val="600"/>
        </a:spcAft>
        <a:buChar char="–"/>
        <a:defRPr sz="1800">
          <a:solidFill>
            <a:schemeClr val="tx1"/>
          </a:solidFill>
          <a:latin typeface="+mn-lt"/>
        </a:defRPr>
      </a:lvl2pPr>
      <a:lvl3pPr marL="1143000" indent="-228600" algn="l" rtl="0" eaLnBrk="0" fontAlgn="base" hangingPunct="0">
        <a:spcBef>
          <a:spcPts val="0"/>
        </a:spcBef>
        <a:spcAft>
          <a:spcPts val="600"/>
        </a:spcAft>
        <a:buChar char="•"/>
        <a:defRPr sz="1800">
          <a:solidFill>
            <a:schemeClr val="tx1"/>
          </a:solidFill>
          <a:latin typeface="+mn-lt"/>
        </a:defRPr>
      </a:lvl3pPr>
      <a:lvl4pPr marL="1600200" indent="-228600" algn="l" rtl="0" eaLnBrk="0" fontAlgn="base" hangingPunct="0">
        <a:spcBef>
          <a:spcPts val="0"/>
        </a:spcBef>
        <a:spcAft>
          <a:spcPts val="600"/>
        </a:spcAft>
        <a:buChar char="–"/>
        <a:defRPr sz="1800">
          <a:solidFill>
            <a:schemeClr val="tx1"/>
          </a:solidFill>
          <a:latin typeface="+mn-lt"/>
        </a:defRPr>
      </a:lvl4pPr>
      <a:lvl5pPr marL="2057400" indent="-228600" algn="l" rtl="0" eaLnBrk="0" fontAlgn="base" hangingPunct="0">
        <a:spcBef>
          <a:spcPts val="0"/>
        </a:spcBef>
        <a:spcAft>
          <a:spcPts val="600"/>
        </a:spcAft>
        <a:buChar char="»"/>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440905"/>
            <a:ext cx="7772400" cy="1470025"/>
          </a:xfrm>
        </p:spPr>
        <p:txBody>
          <a:bodyPr/>
          <a:lstStyle/>
          <a:p>
            <a:r>
              <a:rPr lang="de-DE" dirty="0" smtClean="0"/>
              <a:t>Neu im Vorstand?</a:t>
            </a:r>
            <a:endParaRPr lang="de-DE" dirty="0"/>
          </a:p>
        </p:txBody>
      </p:sp>
      <p:sp>
        <p:nvSpPr>
          <p:cNvPr id="3" name="Untertitel 2"/>
          <p:cNvSpPr>
            <a:spLocks noGrp="1"/>
          </p:cNvSpPr>
          <p:nvPr>
            <p:ph type="subTitle" idx="1"/>
          </p:nvPr>
        </p:nvSpPr>
        <p:spPr>
          <a:xfrm>
            <a:off x="1371600" y="4196680"/>
            <a:ext cx="6400800" cy="1752600"/>
          </a:xfrm>
        </p:spPr>
        <p:txBody>
          <a:bodyPr/>
          <a:lstStyle/>
          <a:p>
            <a:r>
              <a:rPr lang="de-DE" b="1" dirty="0"/>
              <a:t>Oder: </a:t>
            </a:r>
            <a:r>
              <a:rPr lang="de-DE" b="1" dirty="0" smtClean="0"/>
              <a:t>Was Sie als neues Vorstandsmitglied</a:t>
            </a:r>
            <a:br>
              <a:rPr lang="de-DE" b="1" dirty="0" smtClean="0"/>
            </a:br>
            <a:r>
              <a:rPr lang="de-DE" b="1" dirty="0" smtClean="0"/>
              <a:t>wissen sollten!</a:t>
            </a:r>
          </a:p>
          <a:p>
            <a:endParaRPr lang="de-DE" dirty="0"/>
          </a:p>
          <a:p>
            <a:r>
              <a:rPr lang="de-DE" dirty="0" smtClean="0"/>
              <a:t>Online-Seminar für den Landkreis St. Wendel</a:t>
            </a:r>
            <a:br>
              <a:rPr lang="de-DE" dirty="0" smtClean="0"/>
            </a:br>
            <a:r>
              <a:rPr lang="de-DE" dirty="0" smtClean="0"/>
              <a:t>am 23.06.2022</a:t>
            </a:r>
            <a:endParaRPr lang="de-DE" dirty="0"/>
          </a:p>
        </p:txBody>
      </p:sp>
    </p:spTree>
    <p:extLst>
      <p:ext uri="{BB962C8B-B14F-4D97-AF65-F5344CB8AC3E}">
        <p14:creationId xmlns:p14="http://schemas.microsoft.com/office/powerpoint/2010/main" val="3724641664"/>
      </p:ext>
    </p:extLst>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Urkunde über die Änderung im Vorstand</a:t>
            </a:r>
            <a:endParaRPr lang="de-DE" dirty="0"/>
          </a:p>
        </p:txBody>
      </p:sp>
      <p:sp>
        <p:nvSpPr>
          <p:cNvPr id="3" name="Inhaltsplatzhalter 2"/>
          <p:cNvSpPr>
            <a:spLocks noGrp="1"/>
          </p:cNvSpPr>
          <p:nvPr>
            <p:ph idx="1"/>
          </p:nvPr>
        </p:nvSpPr>
        <p:spPr>
          <a:xfrm>
            <a:off x="449543" y="1916832"/>
            <a:ext cx="8229600" cy="792088"/>
          </a:xfrm>
        </p:spPr>
        <p:txBody>
          <a:bodyPr/>
          <a:lstStyle/>
          <a:p>
            <a:pPr marL="0" indent="0">
              <a:buNone/>
            </a:pPr>
            <a:r>
              <a:rPr lang="de-DE" sz="1800" b="1" u="sng" dirty="0"/>
              <a:t>§ </a:t>
            </a:r>
            <a:r>
              <a:rPr lang="de-DE" sz="1800" b="1" u="sng" dirty="0" smtClean="0"/>
              <a:t>67 Abs. 1 Satz 2 BGB:</a:t>
            </a:r>
            <a:endParaRPr lang="de-DE" sz="1800" b="1" dirty="0"/>
          </a:p>
          <a:p>
            <a:pPr marL="0" indent="0">
              <a:buNone/>
            </a:pPr>
            <a:r>
              <a:rPr lang="de-DE" sz="1800" dirty="0" smtClean="0"/>
              <a:t>Der </a:t>
            </a:r>
            <a:r>
              <a:rPr lang="de-DE" sz="1800" dirty="0"/>
              <a:t>Anmeldung ist </a:t>
            </a:r>
            <a:r>
              <a:rPr lang="de-DE" sz="1800" dirty="0" smtClean="0"/>
              <a:t>eine Abschrift </a:t>
            </a:r>
            <a:r>
              <a:rPr lang="de-DE" sz="1800" dirty="0"/>
              <a:t>der Urkunde </a:t>
            </a:r>
            <a:r>
              <a:rPr lang="de-DE" sz="1800" b="1" dirty="0"/>
              <a:t>über die Änderung</a:t>
            </a:r>
            <a:r>
              <a:rPr lang="de-DE" sz="1800" dirty="0"/>
              <a:t> beizufügen</a:t>
            </a:r>
            <a:r>
              <a:rPr lang="de-DE" sz="1800" dirty="0" smtClean="0"/>
              <a:t>.</a:t>
            </a:r>
            <a:endParaRPr lang="de-DE" sz="1800" dirty="0"/>
          </a:p>
        </p:txBody>
      </p:sp>
      <p:grpSp>
        <p:nvGrpSpPr>
          <p:cNvPr id="13" name="Gruppieren 12"/>
          <p:cNvGrpSpPr/>
          <p:nvPr/>
        </p:nvGrpSpPr>
        <p:grpSpPr>
          <a:xfrm>
            <a:off x="484358" y="2996952"/>
            <a:ext cx="8229600" cy="2664296"/>
            <a:chOff x="484358" y="3629660"/>
            <a:chExt cx="8229600" cy="2664296"/>
          </a:xfrm>
        </p:grpSpPr>
        <p:sp>
          <p:nvSpPr>
            <p:cNvPr id="14" name="Rectangle 5"/>
            <p:cNvSpPr>
              <a:spLocks noChangeArrowheads="1"/>
            </p:cNvSpPr>
            <p:nvPr/>
          </p:nvSpPr>
          <p:spPr bwMode="auto">
            <a:xfrm>
              <a:off x="484358" y="3974129"/>
              <a:ext cx="8229600" cy="2319827"/>
            </a:xfrm>
            <a:prstGeom prst="rect">
              <a:avLst/>
            </a:prstGeom>
            <a:noFill/>
            <a:ln w="28575">
              <a:solidFill>
                <a:srgbClr val="FF0000"/>
              </a:solidFill>
              <a:miter lim="800000"/>
              <a:headEnd/>
              <a:tailEnd/>
            </a:ln>
          </p:spPr>
          <p:txBody>
            <a:bodyPr/>
            <a:lstStyle/>
            <a:p>
              <a:pPr>
                <a:spcAft>
                  <a:spcPts val="600"/>
                </a:spcAft>
              </a:pPr>
              <a:r>
                <a:rPr lang="de-DE" i="1" dirty="0" smtClean="0"/>
                <a:t>„Wird </a:t>
              </a:r>
              <a:r>
                <a:rPr lang="de-DE" i="1" dirty="0"/>
                <a:t>die Änderung des Vorstandes eines eingetragenen Vereins zur </a:t>
              </a:r>
              <a:r>
                <a:rPr lang="de-DE" i="1" dirty="0" smtClean="0"/>
                <a:t>Eintragung ins </a:t>
              </a:r>
              <a:r>
                <a:rPr lang="de-DE" i="1" dirty="0"/>
                <a:t>Vereinsregister angemeldet und ist in der Vereinssatzung bestimmt</a:t>
              </a:r>
              <a:r>
                <a:rPr lang="de-DE" i="1" dirty="0" smtClean="0"/>
                <a:t>, </a:t>
              </a:r>
              <a:r>
                <a:rPr lang="de-DE" i="1" dirty="0" err="1" smtClean="0"/>
                <a:t>daß</a:t>
              </a:r>
              <a:r>
                <a:rPr lang="de-DE" i="1" dirty="0" smtClean="0"/>
                <a:t> </a:t>
              </a:r>
              <a:r>
                <a:rPr lang="de-DE" i="1" dirty="0"/>
                <a:t>die zugrunde liegenden Beschlüsse in einem Protokoll </a:t>
              </a:r>
              <a:r>
                <a:rPr lang="de-DE" i="1" dirty="0" smtClean="0"/>
                <a:t>niederzulegen sind</a:t>
              </a:r>
              <a:r>
                <a:rPr lang="de-DE" i="1" dirty="0"/>
                <a:t>, das </a:t>
              </a:r>
              <a:r>
                <a:rPr lang="de-DE" i="1" dirty="0" smtClean="0"/>
                <a:t>u.a. </a:t>
              </a:r>
              <a:r>
                <a:rPr lang="de-DE" i="1" dirty="0"/>
                <a:t>von dem Protokollführer zu unterzeichnen ist, </a:t>
              </a:r>
              <a:r>
                <a:rPr lang="de-DE" i="1" dirty="0" err="1"/>
                <a:t>muß</a:t>
              </a:r>
              <a:r>
                <a:rPr lang="de-DE" i="1" dirty="0"/>
                <a:t> aus der </a:t>
              </a:r>
              <a:r>
                <a:rPr lang="de-DE" i="1" dirty="0" smtClean="0"/>
                <a:t>der Anmeldung </a:t>
              </a:r>
              <a:r>
                <a:rPr lang="de-DE" i="1" dirty="0"/>
                <a:t>beizufügenden Abschrift des Protokolls für das </a:t>
              </a:r>
              <a:r>
                <a:rPr lang="de-DE" i="1" dirty="0" smtClean="0"/>
                <a:t>Registergericht eindeutig </a:t>
              </a:r>
              <a:r>
                <a:rPr lang="de-DE" i="1" dirty="0"/>
                <a:t>erkennbar sein, </a:t>
              </a:r>
              <a:r>
                <a:rPr lang="de-DE" i="1" dirty="0" err="1"/>
                <a:t>daß</a:t>
              </a:r>
              <a:r>
                <a:rPr lang="de-DE" i="1" dirty="0"/>
                <a:t> der in der Satzung namentlich nicht </a:t>
              </a:r>
              <a:r>
                <a:rPr lang="de-DE" i="1" dirty="0" smtClean="0"/>
                <a:t>genannte Protokollführer </a:t>
              </a:r>
              <a:r>
                <a:rPr lang="de-DE" i="1" dirty="0"/>
                <a:t>die Verantwortung für dessen Inhalt übernimmt</a:t>
              </a:r>
              <a:r>
                <a:rPr lang="de-DE" i="1" dirty="0" smtClean="0"/>
                <a:t>.“</a:t>
              </a:r>
              <a:endParaRPr lang="de-DE" i="1" dirty="0"/>
            </a:p>
            <a:p>
              <a:pPr>
                <a:spcAft>
                  <a:spcPts val="600"/>
                </a:spcAft>
              </a:pPr>
              <a:r>
                <a:rPr lang="de-DE" dirty="0"/>
                <a:t>(</a:t>
              </a:r>
              <a:r>
                <a:rPr lang="de-DE" dirty="0" smtClean="0"/>
                <a:t>OLG Hamm, Beschl. v. 14.05.1996, Az. 15 W 476/95</a:t>
              </a:r>
              <a:r>
                <a:rPr lang="de-DE" dirty="0"/>
                <a:t>)</a:t>
              </a:r>
            </a:p>
          </p:txBody>
        </p:sp>
        <p:sp>
          <p:nvSpPr>
            <p:cNvPr id="15"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Tree>
    <p:extLst>
      <p:ext uri="{BB962C8B-B14F-4D97-AF65-F5344CB8AC3E}">
        <p14:creationId xmlns:p14="http://schemas.microsoft.com/office/powerpoint/2010/main" val="390206016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755576" y="2564904"/>
            <a:ext cx="7772400" cy="1470025"/>
          </a:xfrm>
          <a:noFill/>
        </p:spPr>
        <p:txBody>
          <a:bodyPr/>
          <a:lstStyle/>
          <a:p>
            <a:pPr algn="ctr" eaLnBrk="1" hangingPunct="1"/>
            <a:r>
              <a:rPr lang="de-DE" b="1" dirty="0" smtClean="0"/>
              <a:t>Die Aufgaben des Vorstands</a:t>
            </a:r>
          </a:p>
        </p:txBody>
      </p:sp>
      <p:sp>
        <p:nvSpPr>
          <p:cNvPr id="4" name="Untertitel 3"/>
          <p:cNvSpPr>
            <a:spLocks noGrp="1"/>
          </p:cNvSpPr>
          <p:nvPr>
            <p:ph type="subTitle" idx="1"/>
          </p:nvPr>
        </p:nvSpPr>
        <p:spPr>
          <a:xfrm>
            <a:off x="1441376" y="4196680"/>
            <a:ext cx="6400800" cy="1752600"/>
          </a:xfrm>
        </p:spPr>
        <p:txBody>
          <a:bodyPr/>
          <a:lstStyle/>
          <a:p>
            <a:r>
              <a:rPr lang="de-DE" dirty="0" smtClean="0"/>
              <a:t>Oder: Was müssen die Vorstandsmitglieder</a:t>
            </a:r>
            <a:br>
              <a:rPr lang="de-DE" dirty="0" smtClean="0"/>
            </a:br>
            <a:r>
              <a:rPr lang="de-DE" dirty="0" smtClean="0"/>
              <a:t>für den Verein tun?</a:t>
            </a:r>
            <a:endParaRPr lang="de-DE" dirty="0"/>
          </a:p>
        </p:txBody>
      </p:sp>
    </p:spTree>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DE" smtClean="0"/>
              <a:t>Das Auftragsverhältnis</a:t>
            </a:r>
          </a:p>
        </p:txBody>
      </p:sp>
      <p:sp>
        <p:nvSpPr>
          <p:cNvPr id="342019" name="Text Box 3"/>
          <p:cNvSpPr>
            <a:spLocks noGrp="1" noChangeArrowheads="1"/>
          </p:cNvSpPr>
          <p:nvPr>
            <p:ph type="body" idx="1"/>
          </p:nvPr>
        </p:nvSpPr>
        <p:spPr>
          <a:xfrm>
            <a:off x="395288" y="1484784"/>
            <a:ext cx="8353425" cy="1292225"/>
          </a:xfrm>
        </p:spPr>
        <p:txBody>
          <a:bodyPr/>
          <a:lstStyle/>
          <a:p>
            <a:pPr marL="0" indent="0">
              <a:lnSpc>
                <a:spcPct val="90000"/>
              </a:lnSpc>
              <a:buNone/>
            </a:pPr>
            <a:r>
              <a:rPr lang="de-DE" sz="1800" i="1" dirty="0" smtClean="0"/>
              <a:t>„Mit </a:t>
            </a:r>
            <a:r>
              <a:rPr lang="de-DE" sz="1800" i="1" dirty="0"/>
              <a:t>dem Wirksamwerden der Bestellung entsteht für den Vereinsvorstand als gesetzlichem Vertretungs- und Geschäftsführungsorgan nicht nur das Recht, sondern auch die </a:t>
            </a:r>
            <a:r>
              <a:rPr lang="de-DE" sz="1800" b="1" i="1" dirty="0"/>
              <a:t>Pflicht zur eigenverantwortlichen Führung der </a:t>
            </a:r>
            <a:r>
              <a:rPr lang="de-DE" sz="1800" b="1" i="1" dirty="0" smtClean="0"/>
              <a:t>Vereinsgeschäfte</a:t>
            </a:r>
            <a:r>
              <a:rPr lang="de-DE" sz="1800" i="1" dirty="0" smtClean="0"/>
              <a:t>.“</a:t>
            </a:r>
          </a:p>
          <a:p>
            <a:pPr marL="0" indent="0">
              <a:lnSpc>
                <a:spcPct val="90000"/>
              </a:lnSpc>
              <a:buNone/>
            </a:pPr>
            <a:r>
              <a:rPr lang="de-DE" sz="1800" dirty="0" smtClean="0"/>
              <a:t>(BGH</a:t>
            </a:r>
            <a:r>
              <a:rPr lang="de-DE" sz="1800" dirty="0"/>
              <a:t>, Urt. v. 12.10.1992, Az. II ZR 208/91)</a:t>
            </a:r>
            <a:endParaRPr lang="de-DE" sz="1800" i="1" dirty="0" smtClean="0"/>
          </a:p>
        </p:txBody>
      </p:sp>
      <p:grpSp>
        <p:nvGrpSpPr>
          <p:cNvPr id="10" name="Gruppieren 9"/>
          <p:cNvGrpSpPr/>
          <p:nvPr/>
        </p:nvGrpSpPr>
        <p:grpSpPr>
          <a:xfrm>
            <a:off x="395288" y="3095204"/>
            <a:ext cx="8229600" cy="1656184"/>
            <a:chOff x="484358" y="3629660"/>
            <a:chExt cx="8229600" cy="1656184"/>
          </a:xfrm>
        </p:grpSpPr>
        <p:sp>
          <p:nvSpPr>
            <p:cNvPr id="11" name="Rectangle 5"/>
            <p:cNvSpPr>
              <a:spLocks noChangeArrowheads="1"/>
            </p:cNvSpPr>
            <p:nvPr/>
          </p:nvSpPr>
          <p:spPr bwMode="auto">
            <a:xfrm>
              <a:off x="484358" y="3974129"/>
              <a:ext cx="8229600" cy="1311715"/>
            </a:xfrm>
            <a:prstGeom prst="rect">
              <a:avLst/>
            </a:prstGeom>
            <a:noFill/>
            <a:ln w="28575">
              <a:noFill/>
              <a:miter lim="800000"/>
              <a:headEnd/>
              <a:tailEnd/>
            </a:ln>
          </p:spPr>
          <p:txBody>
            <a:bodyPr/>
            <a:lstStyle/>
            <a:p>
              <a:pPr marL="0" indent="0">
                <a:lnSpc>
                  <a:spcPct val="90000"/>
                </a:lnSpc>
                <a:spcAft>
                  <a:spcPts val="600"/>
                </a:spcAft>
                <a:buNone/>
              </a:pPr>
              <a:r>
                <a:rPr lang="de-DE" b="1" u="sng" kern="0" dirty="0">
                  <a:latin typeface="+mn-lt"/>
                </a:rPr>
                <a:t>§ 27 Abs. 3 BGB:</a:t>
              </a:r>
            </a:p>
            <a:p>
              <a:pPr marL="0" indent="0">
                <a:lnSpc>
                  <a:spcPct val="90000"/>
                </a:lnSpc>
                <a:spcAft>
                  <a:spcPts val="600"/>
                </a:spcAft>
                <a:buNone/>
              </a:pPr>
              <a:r>
                <a:rPr lang="de-DE" kern="0" dirty="0">
                  <a:latin typeface="+mn-lt"/>
                </a:rPr>
                <a:t>Auf die Geschäftsführung des Vorstands finden die </a:t>
              </a:r>
              <a:r>
                <a:rPr lang="de-DE" b="1" kern="0" dirty="0">
                  <a:latin typeface="+mn-lt"/>
                </a:rPr>
                <a:t>für den Auftrag geltenden Vorschriften </a:t>
              </a:r>
              <a:r>
                <a:rPr lang="de-DE" kern="0" dirty="0">
                  <a:latin typeface="+mn-lt"/>
                </a:rPr>
                <a:t>der §§ 664 bis 670 </a:t>
              </a:r>
              <a:r>
                <a:rPr lang="de-DE" kern="0" dirty="0" smtClean="0">
                  <a:latin typeface="+mn-lt"/>
                </a:rPr>
                <a:t>entsprechende </a:t>
              </a:r>
              <a:r>
                <a:rPr lang="de-DE" kern="0" dirty="0">
                  <a:latin typeface="+mn-lt"/>
                </a:rPr>
                <a:t>Anwendung.</a:t>
              </a:r>
            </a:p>
          </p:txBody>
        </p:sp>
        <p:sp>
          <p:nvSpPr>
            <p:cNvPr id="12"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kern="0">
                <a:latin typeface="+mn-lt"/>
              </a:endParaRPr>
            </a:p>
          </p:txBody>
        </p:sp>
      </p:grpSp>
      <p:grpSp>
        <p:nvGrpSpPr>
          <p:cNvPr id="13" name="Gruppieren 12"/>
          <p:cNvGrpSpPr/>
          <p:nvPr/>
        </p:nvGrpSpPr>
        <p:grpSpPr>
          <a:xfrm>
            <a:off x="395536" y="4581128"/>
            <a:ext cx="8229600" cy="1656184"/>
            <a:chOff x="484358" y="3629660"/>
            <a:chExt cx="8229600" cy="1656184"/>
          </a:xfrm>
        </p:grpSpPr>
        <p:sp>
          <p:nvSpPr>
            <p:cNvPr id="14" name="Rectangle 5"/>
            <p:cNvSpPr>
              <a:spLocks noChangeArrowheads="1"/>
            </p:cNvSpPr>
            <p:nvPr/>
          </p:nvSpPr>
          <p:spPr bwMode="auto">
            <a:xfrm>
              <a:off x="484358" y="3974129"/>
              <a:ext cx="8229600" cy="1311715"/>
            </a:xfrm>
            <a:prstGeom prst="rect">
              <a:avLst/>
            </a:prstGeom>
            <a:noFill/>
            <a:ln w="28575">
              <a:noFill/>
              <a:miter lim="800000"/>
              <a:headEnd/>
              <a:tailEnd/>
            </a:ln>
          </p:spPr>
          <p:txBody>
            <a:bodyPr/>
            <a:lstStyle/>
            <a:p>
              <a:pPr>
                <a:spcBef>
                  <a:spcPts val="0"/>
                </a:spcBef>
                <a:spcAft>
                  <a:spcPts val="600"/>
                </a:spcAft>
              </a:pPr>
              <a:r>
                <a:rPr lang="de-DE" b="1" u="sng" kern="0" dirty="0">
                  <a:latin typeface="+mn-lt"/>
                </a:rPr>
                <a:t>§ 664 Abs. 1 BGB:</a:t>
              </a:r>
            </a:p>
            <a:p>
              <a:pPr>
                <a:spcBef>
                  <a:spcPts val="0"/>
                </a:spcBef>
                <a:spcAft>
                  <a:spcPts val="600"/>
                </a:spcAft>
              </a:pPr>
              <a:r>
                <a:rPr lang="de-DE" kern="0" dirty="0">
                  <a:latin typeface="+mn-lt"/>
                </a:rPr>
                <a:t>Der Beauftragte darf im Zweifel die Ausführung des Auftrags </a:t>
              </a:r>
              <a:r>
                <a:rPr lang="de-DE" b="1" kern="0" dirty="0">
                  <a:latin typeface="+mn-lt"/>
                </a:rPr>
                <a:t>nicht einem Dritten übertragen</a:t>
              </a:r>
              <a:r>
                <a:rPr lang="de-DE" kern="0" dirty="0">
                  <a:latin typeface="+mn-lt"/>
                </a:rPr>
                <a:t>…  Für das Verschulden eines Gehilfen ist er nach § 278 verantwortlich.</a:t>
              </a:r>
            </a:p>
          </p:txBody>
        </p:sp>
        <p:sp>
          <p:nvSpPr>
            <p:cNvPr id="15"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kern="0">
                <a:latin typeface="+mn-lt"/>
              </a:endParaRPr>
            </a:p>
          </p:txBody>
        </p:sp>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2019"/>
                                        </p:tgtEl>
                                        <p:attrNameLst>
                                          <p:attrName>style.visibility</p:attrName>
                                        </p:attrNameLst>
                                      </p:cBhvr>
                                      <p:to>
                                        <p:strVal val="visible"/>
                                      </p:to>
                                    </p:set>
                                    <p:anim calcmode="lin" valueType="num">
                                      <p:cBhvr additive="base">
                                        <p:cTn id="7" dur="500" fill="hold"/>
                                        <p:tgtEl>
                                          <p:spTgt spid="342019"/>
                                        </p:tgtEl>
                                        <p:attrNameLst>
                                          <p:attrName>ppt_x</p:attrName>
                                        </p:attrNameLst>
                                      </p:cBhvr>
                                      <p:tavLst>
                                        <p:tav tm="0">
                                          <p:val>
                                            <p:strVal val="#ppt_x"/>
                                          </p:val>
                                        </p:tav>
                                        <p:tav tm="100000">
                                          <p:val>
                                            <p:strVal val="#ppt_x"/>
                                          </p:val>
                                        </p:tav>
                                      </p:tavLst>
                                    </p:anim>
                                    <p:anim calcmode="lin" valueType="num">
                                      <p:cBhvr additive="base">
                                        <p:cTn id="8" dur="500" fill="hold"/>
                                        <p:tgtEl>
                                          <p:spTgt spid="3420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Übersicht über das Vereinsvermögen</a:t>
            </a:r>
            <a:endParaRPr lang="de-DE" dirty="0"/>
          </a:p>
        </p:txBody>
      </p:sp>
      <p:sp>
        <p:nvSpPr>
          <p:cNvPr id="3" name="Inhaltsplatzhalter 2"/>
          <p:cNvSpPr>
            <a:spLocks noGrp="1"/>
          </p:cNvSpPr>
          <p:nvPr>
            <p:ph idx="1"/>
          </p:nvPr>
        </p:nvSpPr>
        <p:spPr>
          <a:xfrm>
            <a:off x="457200" y="1628800"/>
            <a:ext cx="8229600" cy="1339747"/>
          </a:xfrm>
        </p:spPr>
        <p:txBody>
          <a:bodyPr/>
          <a:lstStyle/>
          <a:p>
            <a:pPr marL="0" indent="0">
              <a:buNone/>
            </a:pPr>
            <a:r>
              <a:rPr lang="de-DE" sz="1800" i="1" dirty="0" smtClean="0"/>
              <a:t>„Der </a:t>
            </a:r>
            <a:r>
              <a:rPr lang="de-DE" sz="1800" i="1" dirty="0"/>
              <a:t>Geschäftsführer einer Gesellschaft mit beschränkter Haftung muss für eine </a:t>
            </a:r>
            <a:r>
              <a:rPr lang="de-DE" sz="1800" i="1" dirty="0" smtClean="0"/>
              <a:t>Organisation sorgen</a:t>
            </a:r>
            <a:r>
              <a:rPr lang="de-DE" sz="1800" i="1" dirty="0"/>
              <a:t>, die ihm die zur Wahrnehmung seiner Pflichten erforderliche Übersicht über die </a:t>
            </a:r>
            <a:r>
              <a:rPr lang="de-DE" sz="1800" i="1" dirty="0" smtClean="0"/>
              <a:t>wirtschaftliche und </a:t>
            </a:r>
            <a:r>
              <a:rPr lang="de-DE" sz="1800" i="1" dirty="0"/>
              <a:t>finanzielle Situation der Gesellschaft jederzeit </a:t>
            </a:r>
            <a:r>
              <a:rPr lang="de-DE" sz="1800" i="1" dirty="0" smtClean="0"/>
              <a:t>ermöglicht.“</a:t>
            </a:r>
          </a:p>
          <a:p>
            <a:pPr marL="0" indent="0">
              <a:buNone/>
            </a:pPr>
            <a:r>
              <a:rPr lang="de-DE" sz="1800" dirty="0" smtClean="0"/>
              <a:t>(BGH, Urt. v. 19.06.2012, Az. II </a:t>
            </a:r>
            <a:r>
              <a:rPr lang="de-DE" sz="1800" dirty="0"/>
              <a:t>ZR </a:t>
            </a:r>
            <a:r>
              <a:rPr lang="de-DE" sz="1800" dirty="0" smtClean="0"/>
              <a:t>243/11)</a:t>
            </a:r>
            <a:endParaRPr lang="de-DE" sz="1800" dirty="0"/>
          </a:p>
        </p:txBody>
      </p:sp>
      <p:grpSp>
        <p:nvGrpSpPr>
          <p:cNvPr id="7" name="Gruppieren 6"/>
          <p:cNvGrpSpPr/>
          <p:nvPr/>
        </p:nvGrpSpPr>
        <p:grpSpPr>
          <a:xfrm>
            <a:off x="567742" y="4328547"/>
            <a:ext cx="7920111" cy="1692741"/>
            <a:chOff x="613099" y="4438586"/>
            <a:chExt cx="7920111" cy="1692741"/>
          </a:xfrm>
        </p:grpSpPr>
        <p:sp>
          <p:nvSpPr>
            <p:cNvPr id="8" name="Text Box 8"/>
            <p:cNvSpPr txBox="1">
              <a:spLocks noChangeArrowheads="1"/>
            </p:cNvSpPr>
            <p:nvPr/>
          </p:nvSpPr>
          <p:spPr bwMode="auto">
            <a:xfrm>
              <a:off x="613099" y="4854054"/>
              <a:ext cx="7920111" cy="1277273"/>
            </a:xfrm>
            <a:prstGeom prst="rect">
              <a:avLst/>
            </a:prstGeom>
            <a:noFill/>
            <a:ln w="28575">
              <a:solidFill>
                <a:srgbClr val="FF0000"/>
              </a:solidFill>
              <a:miter lim="800000"/>
              <a:headEnd/>
              <a:tailEnd/>
            </a:ln>
          </p:spPr>
          <p:txBody>
            <a:bodyPr wrap="square">
              <a:spAutoFit/>
            </a:bodyPr>
            <a:lstStyle/>
            <a:p>
              <a:pPr marL="0" indent="0">
                <a:spcAft>
                  <a:spcPts val="600"/>
                </a:spcAft>
                <a:buNone/>
              </a:pPr>
              <a:r>
                <a:rPr lang="de-DE" i="1" dirty="0"/>
                <a:t>„Ein </a:t>
              </a:r>
              <a:r>
                <a:rPr lang="de-DE" i="1" dirty="0" smtClean="0"/>
                <a:t>unentgeltlich </a:t>
              </a:r>
              <a:r>
                <a:rPr lang="de-DE" i="1" dirty="0"/>
                <a:t>tätiger Vereinsvorstand, der in Kenntnis oder grob fahrlässiger Unkenntnis der fehlenden Finanzierbarkeit Verträge für den Verein abschließt, haftet für den hierdurch entstehenden Schaden.“</a:t>
              </a:r>
            </a:p>
            <a:p>
              <a:pPr marL="0" indent="0">
                <a:spcAft>
                  <a:spcPts val="600"/>
                </a:spcAft>
                <a:buNone/>
              </a:pPr>
              <a:r>
                <a:rPr lang="de-DE" dirty="0"/>
                <a:t>(OLG Koblenz, Urt. v. 03.01.2018, Az. 10 U 893/16)</a:t>
              </a:r>
            </a:p>
          </p:txBody>
        </p:sp>
        <p:sp>
          <p:nvSpPr>
            <p:cNvPr id="9" name="AutoShape 6"/>
            <p:cNvSpPr>
              <a:spLocks noChangeArrowheads="1"/>
            </p:cNvSpPr>
            <p:nvPr/>
          </p:nvSpPr>
          <p:spPr bwMode="auto">
            <a:xfrm>
              <a:off x="4063000" y="4438586"/>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grpSp>
        <p:nvGrpSpPr>
          <p:cNvPr id="10" name="Gruppieren 9"/>
          <p:cNvGrpSpPr/>
          <p:nvPr/>
        </p:nvGrpSpPr>
        <p:grpSpPr>
          <a:xfrm>
            <a:off x="560818" y="3292272"/>
            <a:ext cx="7920111" cy="784800"/>
            <a:chOff x="613099" y="4438586"/>
            <a:chExt cx="7920111" cy="784800"/>
          </a:xfrm>
        </p:grpSpPr>
        <p:sp>
          <p:nvSpPr>
            <p:cNvPr id="11" name="Text Box 8"/>
            <p:cNvSpPr txBox="1">
              <a:spLocks noChangeArrowheads="1"/>
            </p:cNvSpPr>
            <p:nvPr/>
          </p:nvSpPr>
          <p:spPr bwMode="auto">
            <a:xfrm>
              <a:off x="613099" y="4854054"/>
              <a:ext cx="7920111" cy="369332"/>
            </a:xfrm>
            <a:prstGeom prst="rect">
              <a:avLst/>
            </a:prstGeom>
            <a:noFill/>
            <a:ln w="28575">
              <a:solidFill>
                <a:srgbClr val="FF0000"/>
              </a:solidFill>
              <a:miter lim="800000"/>
              <a:headEnd/>
              <a:tailEnd/>
            </a:ln>
          </p:spPr>
          <p:txBody>
            <a:bodyPr wrap="square">
              <a:spAutoFit/>
            </a:bodyPr>
            <a:lstStyle/>
            <a:p>
              <a:pPr marL="0" indent="0" algn="ctr">
                <a:spcAft>
                  <a:spcPts val="600"/>
                </a:spcAft>
                <a:buNone/>
              </a:pPr>
              <a:r>
                <a:rPr lang="de-DE" b="1" dirty="0" smtClean="0"/>
                <a:t>Gilt entsprechend für den Vereinsvorstand!</a:t>
              </a:r>
              <a:endParaRPr lang="de-DE" b="1" dirty="0"/>
            </a:p>
          </p:txBody>
        </p:sp>
        <p:sp>
          <p:nvSpPr>
            <p:cNvPr id="12" name="AutoShape 6"/>
            <p:cNvSpPr>
              <a:spLocks noChangeArrowheads="1"/>
            </p:cNvSpPr>
            <p:nvPr/>
          </p:nvSpPr>
          <p:spPr bwMode="auto">
            <a:xfrm>
              <a:off x="4063000" y="4438586"/>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Tree>
    <p:extLst>
      <p:ext uri="{BB962C8B-B14F-4D97-AF65-F5344CB8AC3E}">
        <p14:creationId xmlns:p14="http://schemas.microsoft.com/office/powerpoint/2010/main" val="230993628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de-DE" smtClean="0"/>
              <a:t>Die Sorgfaltspflichten des Vorstands</a:t>
            </a:r>
          </a:p>
        </p:txBody>
      </p:sp>
      <p:sp>
        <p:nvSpPr>
          <p:cNvPr id="3" name="Inhaltsplatzhalter 2"/>
          <p:cNvSpPr>
            <a:spLocks noGrp="1"/>
          </p:cNvSpPr>
          <p:nvPr>
            <p:ph idx="1"/>
          </p:nvPr>
        </p:nvSpPr>
        <p:spPr>
          <a:xfrm>
            <a:off x="396305" y="1772816"/>
            <a:ext cx="8229600" cy="1656184"/>
          </a:xfrm>
        </p:spPr>
        <p:txBody>
          <a:bodyPr/>
          <a:lstStyle/>
          <a:p>
            <a:pPr marL="0" indent="0">
              <a:buNone/>
              <a:defRPr/>
            </a:pPr>
            <a:r>
              <a:rPr lang="de-DE" sz="1800" dirty="0" smtClean="0"/>
              <a:t>„</a:t>
            </a:r>
            <a:r>
              <a:rPr lang="de-DE" sz="1800" i="1" dirty="0" smtClean="0"/>
              <a:t>Den Inhabern eines Vorstandsamts obliegt die </a:t>
            </a:r>
            <a:r>
              <a:rPr lang="de-DE" sz="1800" b="1" i="1" dirty="0" smtClean="0"/>
              <a:t>Sorge für das rechtmäßige Verhalten des Vereins nach außen </a:t>
            </a:r>
            <a:r>
              <a:rPr lang="de-DE" sz="1800" i="1" dirty="0" smtClean="0"/>
              <a:t>hin; diese haben dafür  Einzustehen, dass die Rechtspflichten - privatrechtlicher oder öffentlich-rechtlicher Natur - erfüllt werden, die den Verein als juristische Person treffen.“</a:t>
            </a:r>
          </a:p>
          <a:p>
            <a:pPr>
              <a:buNone/>
              <a:defRPr/>
            </a:pPr>
            <a:r>
              <a:rPr lang="de-DE" sz="1800" dirty="0" smtClean="0"/>
              <a:t>(LG Kaiserslautern, Urt. v. 11.05.2005, Az. 3 O 662/03)</a:t>
            </a:r>
            <a:endParaRPr lang="de-DE" sz="1800" dirty="0"/>
          </a:p>
        </p:txBody>
      </p:sp>
      <p:grpSp>
        <p:nvGrpSpPr>
          <p:cNvPr id="8" name="Gruppieren 7"/>
          <p:cNvGrpSpPr/>
          <p:nvPr/>
        </p:nvGrpSpPr>
        <p:grpSpPr>
          <a:xfrm>
            <a:off x="396305" y="3501008"/>
            <a:ext cx="8229600" cy="1066056"/>
            <a:chOff x="484358" y="3629660"/>
            <a:chExt cx="8229600" cy="1066056"/>
          </a:xfrm>
        </p:grpSpPr>
        <p:sp>
          <p:nvSpPr>
            <p:cNvPr id="9" name="Rectangle 5"/>
            <p:cNvSpPr>
              <a:spLocks noChangeArrowheads="1"/>
            </p:cNvSpPr>
            <p:nvPr/>
          </p:nvSpPr>
          <p:spPr bwMode="auto">
            <a:xfrm>
              <a:off x="484358" y="4032073"/>
              <a:ext cx="8229600" cy="663643"/>
            </a:xfrm>
            <a:prstGeom prst="rect">
              <a:avLst/>
            </a:prstGeom>
            <a:noFill/>
            <a:ln w="28575">
              <a:solidFill>
                <a:srgbClr val="FF0000"/>
              </a:solidFill>
              <a:miter lim="800000"/>
              <a:headEnd/>
              <a:tailEnd/>
            </a:ln>
          </p:spPr>
          <p:txBody>
            <a:bodyPr/>
            <a:lstStyle/>
            <a:p>
              <a:pPr algn="ctr">
                <a:spcBef>
                  <a:spcPts val="0"/>
                </a:spcBef>
                <a:spcAft>
                  <a:spcPts val="600"/>
                </a:spcAft>
              </a:pPr>
              <a:r>
                <a:rPr lang="de-DE" b="1" dirty="0" smtClean="0"/>
                <a:t>Kenntnis der für den Verein bedeutsamen gesetzlichen</a:t>
              </a:r>
              <a:br>
                <a:rPr lang="de-DE" b="1" dirty="0" smtClean="0"/>
              </a:br>
              <a:r>
                <a:rPr lang="de-DE" b="1" dirty="0" smtClean="0"/>
                <a:t>Bestimmungen ist unumgänglich!</a:t>
              </a:r>
              <a:endParaRPr lang="de-DE" b="1" dirty="0"/>
            </a:p>
          </p:txBody>
        </p:sp>
        <p:sp>
          <p:nvSpPr>
            <p:cNvPr id="10"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grpSp>
        <p:nvGrpSpPr>
          <p:cNvPr id="7" name="Gruppieren 6"/>
          <p:cNvGrpSpPr/>
          <p:nvPr/>
        </p:nvGrpSpPr>
        <p:grpSpPr>
          <a:xfrm>
            <a:off x="395536" y="4811216"/>
            <a:ext cx="8229600" cy="1066056"/>
            <a:chOff x="484358" y="3629660"/>
            <a:chExt cx="8229600" cy="1066056"/>
          </a:xfrm>
        </p:grpSpPr>
        <p:sp>
          <p:nvSpPr>
            <p:cNvPr id="11" name="Rectangle 5"/>
            <p:cNvSpPr>
              <a:spLocks noChangeArrowheads="1"/>
            </p:cNvSpPr>
            <p:nvPr/>
          </p:nvSpPr>
          <p:spPr bwMode="auto">
            <a:xfrm>
              <a:off x="484358" y="4032073"/>
              <a:ext cx="8229600" cy="663643"/>
            </a:xfrm>
            <a:prstGeom prst="rect">
              <a:avLst/>
            </a:prstGeom>
            <a:noFill/>
            <a:ln w="28575">
              <a:solidFill>
                <a:srgbClr val="FF0000"/>
              </a:solidFill>
              <a:miter lim="800000"/>
              <a:headEnd/>
              <a:tailEnd/>
            </a:ln>
          </p:spPr>
          <p:txBody>
            <a:bodyPr/>
            <a:lstStyle/>
            <a:p>
              <a:pPr algn="ctr">
                <a:spcBef>
                  <a:spcPts val="0"/>
                </a:spcBef>
                <a:spcAft>
                  <a:spcPts val="600"/>
                </a:spcAft>
              </a:pPr>
              <a:r>
                <a:rPr lang="de-DE" b="1" dirty="0" smtClean="0"/>
                <a:t>Prüfung der aktuell wirksamen Fassung der Satzung</a:t>
              </a:r>
              <a:br>
                <a:rPr lang="de-DE" b="1" dirty="0" smtClean="0"/>
              </a:br>
              <a:r>
                <a:rPr lang="de-DE" b="1" dirty="0" smtClean="0"/>
                <a:t>wird dringend empfohlen!</a:t>
              </a:r>
              <a:endParaRPr lang="de-DE" b="1" dirty="0"/>
            </a:p>
          </p:txBody>
        </p:sp>
        <p:sp>
          <p:nvSpPr>
            <p:cNvPr id="12"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de-DE" dirty="0" smtClean="0"/>
              <a:t>Die Steuerrechtliche „Nachverantwortlichkeit“</a:t>
            </a:r>
          </a:p>
        </p:txBody>
      </p:sp>
      <p:sp>
        <p:nvSpPr>
          <p:cNvPr id="3" name="Inhaltsplatzhalter 2"/>
          <p:cNvSpPr>
            <a:spLocks noGrp="1"/>
          </p:cNvSpPr>
          <p:nvPr>
            <p:ph idx="1"/>
          </p:nvPr>
        </p:nvSpPr>
        <p:spPr>
          <a:xfrm>
            <a:off x="457200" y="1700808"/>
            <a:ext cx="8229600" cy="1800200"/>
          </a:xfrm>
        </p:spPr>
        <p:txBody>
          <a:bodyPr/>
          <a:lstStyle/>
          <a:p>
            <a:pPr marL="0" indent="0">
              <a:buNone/>
              <a:defRPr/>
            </a:pPr>
            <a:r>
              <a:rPr lang="de-DE" sz="1800" b="1" u="sng" dirty="0"/>
              <a:t>§ 153 Abs. 1 </a:t>
            </a:r>
            <a:r>
              <a:rPr lang="de-DE" sz="1800" b="1" u="sng" dirty="0" smtClean="0"/>
              <a:t>Nr. 1 Satz 1 AO</a:t>
            </a:r>
            <a:r>
              <a:rPr lang="de-DE" sz="1800" b="1" u="sng" dirty="0"/>
              <a:t>:</a:t>
            </a:r>
          </a:p>
          <a:p>
            <a:pPr marL="0" indent="0">
              <a:buNone/>
              <a:defRPr/>
            </a:pPr>
            <a:r>
              <a:rPr lang="de-DE" sz="1800" dirty="0"/>
              <a:t>Erkennt ein Steuerpflichtiger nachträglich vor Ablauf der Festsetzungsfrist</a:t>
            </a:r>
            <a:r>
              <a:rPr lang="de-DE" sz="1800" dirty="0" smtClean="0"/>
              <a:t>, … dass </a:t>
            </a:r>
            <a:r>
              <a:rPr lang="de-DE" sz="1800" dirty="0"/>
              <a:t>eine von ihm oder für ihn abgegebene Erklärung unrichtig oder unvollständig ist und dass es </a:t>
            </a:r>
            <a:r>
              <a:rPr lang="de-DE" sz="1800" dirty="0" smtClean="0"/>
              <a:t>dadurch zu </a:t>
            </a:r>
            <a:r>
              <a:rPr lang="de-DE" sz="1800" dirty="0"/>
              <a:t>einer Verkürzung von Steuern kommen kann oder bereits gekommen ist </a:t>
            </a:r>
            <a:r>
              <a:rPr lang="de-DE" sz="1800" dirty="0" smtClean="0"/>
              <a:t>… so </a:t>
            </a:r>
            <a:r>
              <a:rPr lang="de-DE" sz="1800" dirty="0"/>
              <a:t>ist er verpflichtet, dies unverzüglich anzuzeigen und die erforderliche Richtigstellung </a:t>
            </a:r>
            <a:r>
              <a:rPr lang="de-DE" sz="1800" dirty="0" smtClean="0"/>
              <a:t>vorzunehmen.</a:t>
            </a:r>
            <a:endParaRPr lang="de-DE" sz="1800" dirty="0"/>
          </a:p>
        </p:txBody>
      </p:sp>
      <p:grpSp>
        <p:nvGrpSpPr>
          <p:cNvPr id="4" name="Gruppieren 3"/>
          <p:cNvGrpSpPr/>
          <p:nvPr/>
        </p:nvGrpSpPr>
        <p:grpSpPr>
          <a:xfrm>
            <a:off x="468313" y="3645024"/>
            <a:ext cx="8229600" cy="2290192"/>
            <a:chOff x="484358" y="3629660"/>
            <a:chExt cx="8229600" cy="2290192"/>
          </a:xfrm>
        </p:grpSpPr>
        <p:sp>
          <p:nvSpPr>
            <p:cNvPr id="5" name="Rectangle 5"/>
            <p:cNvSpPr>
              <a:spLocks noChangeArrowheads="1"/>
            </p:cNvSpPr>
            <p:nvPr/>
          </p:nvSpPr>
          <p:spPr bwMode="auto">
            <a:xfrm>
              <a:off x="484358" y="4046137"/>
              <a:ext cx="8229600" cy="1873715"/>
            </a:xfrm>
            <a:prstGeom prst="rect">
              <a:avLst/>
            </a:prstGeom>
            <a:noFill/>
            <a:ln w="28575">
              <a:solidFill>
                <a:srgbClr val="FF0000"/>
              </a:solidFill>
              <a:miter lim="800000"/>
              <a:headEnd/>
              <a:tailEnd/>
            </a:ln>
          </p:spPr>
          <p:txBody>
            <a:bodyPr/>
            <a:lstStyle/>
            <a:p>
              <a:pPr>
                <a:spcBef>
                  <a:spcPts val="0"/>
                </a:spcBef>
                <a:spcAft>
                  <a:spcPts val="600"/>
                </a:spcAft>
              </a:pPr>
              <a:r>
                <a:rPr lang="de-DE" i="1" dirty="0" smtClean="0"/>
                <a:t>„Die </a:t>
              </a:r>
              <a:r>
                <a:rPr lang="de-DE" i="1" dirty="0"/>
                <a:t>in § 153 Abs. 1 S. 1 Nr. 1 normierte Anzeige- und Berichtigungspflicht entsteht erst in dem Zeitpunkt, in dem der Steuerpflichtige die Unrichtigkeit bzw. Unvollständigkeit der Erklärung tatsächlich erkennt. Die bloße Möglichkeit, die Unrichtigkeit oder Unvollständigkeit zu erkennen, genügt angesichts des eindeutigen Wortlauts des Gesetzes </a:t>
              </a:r>
              <a:r>
                <a:rPr lang="de-DE" i="1" dirty="0" smtClean="0"/>
                <a:t>nicht.“</a:t>
              </a:r>
              <a:endParaRPr lang="de-DE" i="1" dirty="0"/>
            </a:p>
            <a:p>
              <a:pPr>
                <a:spcBef>
                  <a:spcPts val="0"/>
                </a:spcBef>
                <a:spcAft>
                  <a:spcPts val="600"/>
                </a:spcAft>
              </a:pPr>
              <a:r>
                <a:rPr lang="de-DE" dirty="0"/>
                <a:t>(</a:t>
              </a:r>
              <a:r>
                <a:rPr lang="de-DE" dirty="0" err="1"/>
                <a:t>BeckOK</a:t>
              </a:r>
              <a:r>
                <a:rPr lang="de-DE" dirty="0"/>
                <a:t> AO/</a:t>
              </a:r>
              <a:r>
                <a:rPr lang="de-DE" dirty="0" err="1"/>
                <a:t>Rosenke</a:t>
              </a:r>
              <a:r>
                <a:rPr lang="de-DE" dirty="0"/>
                <a:t>, 9. Ed. 1.7.2019, AO § 153 </a:t>
              </a:r>
              <a:r>
                <a:rPr lang="de-DE" dirty="0" err="1"/>
                <a:t>Rn</a:t>
              </a:r>
              <a:r>
                <a:rPr lang="de-DE" dirty="0"/>
                <a:t>. 95)</a:t>
              </a:r>
            </a:p>
          </p:txBody>
        </p:sp>
        <p:sp>
          <p:nvSpPr>
            <p:cNvPr id="6"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Tree>
    <p:extLst>
      <p:ext uri="{BB962C8B-B14F-4D97-AF65-F5344CB8AC3E}">
        <p14:creationId xmlns:p14="http://schemas.microsoft.com/office/powerpoint/2010/main" val="352579564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512913"/>
            <a:ext cx="7772400" cy="1470025"/>
          </a:xfrm>
        </p:spPr>
        <p:txBody>
          <a:bodyPr/>
          <a:lstStyle/>
          <a:p>
            <a:r>
              <a:rPr lang="de-DE" dirty="0" smtClean="0"/>
              <a:t>Die Nachweispflicht des „gemeinnützigen“ Vereins</a:t>
            </a:r>
            <a:endParaRPr lang="de-DE" dirty="0"/>
          </a:p>
        </p:txBody>
      </p:sp>
      <p:sp>
        <p:nvSpPr>
          <p:cNvPr id="3" name="Untertitel 2"/>
          <p:cNvSpPr>
            <a:spLocks noGrp="1"/>
          </p:cNvSpPr>
          <p:nvPr>
            <p:ph type="subTitle" idx="1"/>
          </p:nvPr>
        </p:nvSpPr>
        <p:spPr>
          <a:xfrm>
            <a:off x="1371600" y="4268688"/>
            <a:ext cx="6400800" cy="1752600"/>
          </a:xfrm>
        </p:spPr>
        <p:txBody>
          <a:bodyPr/>
          <a:lstStyle/>
          <a:p>
            <a:r>
              <a:rPr lang="de-DE" dirty="0" smtClean="0"/>
              <a:t>Oder: Ich habe mich an die Spielregeln gehalten!</a:t>
            </a:r>
            <a:endParaRPr lang="de-DE" dirty="0"/>
          </a:p>
        </p:txBody>
      </p:sp>
    </p:spTree>
    <p:extLst>
      <p:ext uri="{BB962C8B-B14F-4D97-AF65-F5344CB8AC3E}">
        <p14:creationId xmlns:p14="http://schemas.microsoft.com/office/powerpoint/2010/main" val="1477224980"/>
      </p:ext>
    </p:extLst>
  </p:cSld>
  <p:clrMapOvr>
    <a:masterClrMapping/>
  </p:clrMapOvr>
  <p:transition spd="med">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Nachweispflicht</a:t>
            </a:r>
            <a:endParaRPr lang="de-DE" dirty="0"/>
          </a:p>
        </p:txBody>
      </p:sp>
      <p:sp>
        <p:nvSpPr>
          <p:cNvPr id="3" name="Inhaltsplatzhalter 2"/>
          <p:cNvSpPr>
            <a:spLocks noGrp="1"/>
          </p:cNvSpPr>
          <p:nvPr>
            <p:ph idx="1"/>
          </p:nvPr>
        </p:nvSpPr>
        <p:spPr>
          <a:xfrm>
            <a:off x="457200" y="1844352"/>
            <a:ext cx="8229600" cy="1368623"/>
          </a:xfrm>
        </p:spPr>
        <p:txBody>
          <a:bodyPr/>
          <a:lstStyle/>
          <a:p>
            <a:pPr>
              <a:spcBef>
                <a:spcPts val="600"/>
              </a:spcBef>
              <a:buNone/>
            </a:pPr>
            <a:r>
              <a:rPr lang="de-DE" sz="1800" b="1" u="sng" dirty="0" smtClean="0"/>
              <a:t>§ 63 Abs. 3 AO:</a:t>
            </a:r>
          </a:p>
          <a:p>
            <a:pPr marL="0" indent="0">
              <a:buNone/>
            </a:pPr>
            <a:r>
              <a:rPr lang="de-DE" sz="1800" dirty="0" smtClean="0"/>
              <a:t>Die Körperschaft hat den Nachweis, dass ihre tatsächliche Geschäftsführung den Erfordernissen des Absatzes 1 entspricht, durch ordnungsmäßige Aufzeichnungen über ihre Einnahmen und Ausgaben zu führen.</a:t>
            </a:r>
            <a:endParaRPr lang="de-DE" sz="1800" dirty="0"/>
          </a:p>
        </p:txBody>
      </p:sp>
      <p:grpSp>
        <p:nvGrpSpPr>
          <p:cNvPr id="7" name="Gruppieren 6"/>
          <p:cNvGrpSpPr/>
          <p:nvPr/>
        </p:nvGrpSpPr>
        <p:grpSpPr>
          <a:xfrm>
            <a:off x="468313" y="3356992"/>
            <a:ext cx="8229600" cy="2592288"/>
            <a:chOff x="416745" y="4924052"/>
            <a:chExt cx="8229600" cy="2356625"/>
          </a:xfrm>
        </p:grpSpPr>
        <p:sp>
          <p:nvSpPr>
            <p:cNvPr id="8" name="Rectangle 5"/>
            <p:cNvSpPr>
              <a:spLocks noChangeArrowheads="1"/>
            </p:cNvSpPr>
            <p:nvPr/>
          </p:nvSpPr>
          <p:spPr bwMode="auto">
            <a:xfrm>
              <a:off x="416745" y="5329654"/>
              <a:ext cx="8229600" cy="195102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ts val="600"/>
                </a:spcBef>
              </a:pPr>
              <a:r>
                <a:rPr lang="de-DE" b="1" i="0" u="sng" dirty="0"/>
                <a:t>AEAO zu § 63:</a:t>
              </a:r>
            </a:p>
            <a:p>
              <a:pPr>
                <a:spcBef>
                  <a:spcPts val="600"/>
                </a:spcBef>
              </a:pPr>
              <a:r>
                <a:rPr lang="de-DE" i="0" dirty="0" smtClean="0"/>
                <a:t>Den </a:t>
              </a:r>
              <a:r>
                <a:rPr lang="de-DE" i="0" dirty="0"/>
                <a:t>Nachweis, dass die tatsächliche Geschäftsführung den notwendigen Erfordernissen entspricht, hat die Körperschaft durch ordnungsmäßige Aufzeichnungen (</a:t>
              </a:r>
              <a:r>
                <a:rPr lang="de-DE" b="1" i="0" dirty="0"/>
                <a:t>insbesondere Aufstellung der Einnahmen und Ausgaben, Tätigkeitsbericht, Vermögensübersicht mit Nachweisen über die Bildung und Entwicklung der Rücklagen</a:t>
              </a:r>
              <a:r>
                <a:rPr lang="de-DE" i="0" dirty="0"/>
                <a:t>) zu führen. Die Vorschriften der AO über die Führung von Büchern und Aufzeichnungen (</a:t>
              </a:r>
              <a:r>
                <a:rPr lang="de-DE" b="1" i="0" dirty="0"/>
                <a:t>§§ 140 ff.</a:t>
              </a:r>
              <a:r>
                <a:rPr lang="de-DE" i="0" dirty="0"/>
                <a:t>) </a:t>
              </a:r>
              <a:r>
                <a:rPr lang="de-DE" b="1" i="0" dirty="0"/>
                <a:t>sind zu beachten</a:t>
              </a:r>
              <a:r>
                <a:rPr lang="de-DE" i="0" dirty="0"/>
                <a:t>. </a:t>
              </a:r>
              <a:r>
                <a:rPr lang="de-DE" i="0" dirty="0" smtClean="0"/>
                <a:t>…</a:t>
              </a:r>
              <a:endParaRPr lang="de-DE" i="0" dirty="0"/>
            </a:p>
          </p:txBody>
        </p:sp>
        <p:sp>
          <p:nvSpPr>
            <p:cNvPr id="9" name="AutoShape 6"/>
            <p:cNvSpPr>
              <a:spLocks noChangeArrowheads="1"/>
            </p:cNvSpPr>
            <p:nvPr/>
          </p:nvSpPr>
          <p:spPr bwMode="auto">
            <a:xfrm>
              <a:off x="4039701" y="4924052"/>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Tree>
    <p:extLst>
      <p:ext uri="{BB962C8B-B14F-4D97-AF65-F5344CB8AC3E}">
        <p14:creationId xmlns:p14="http://schemas.microsoft.com/office/powerpoint/2010/main" val="227870123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vier Bereiche des „gemeinnützigen“ Vereins</a:t>
            </a:r>
            <a:endParaRPr lang="de-DE" dirty="0"/>
          </a:p>
        </p:txBody>
      </p:sp>
      <p:graphicFrame>
        <p:nvGraphicFramePr>
          <p:cNvPr id="4" name="Inhaltsplatzhalter 3"/>
          <p:cNvGraphicFramePr>
            <a:graphicFrameLocks noGrp="1"/>
          </p:cNvGraphicFramePr>
          <p:nvPr>
            <p:ph idx="1"/>
            <p:extLst/>
          </p:nvPr>
        </p:nvGraphicFramePr>
        <p:xfrm>
          <a:off x="395288" y="1928802"/>
          <a:ext cx="8353424" cy="3749040"/>
        </p:xfrm>
        <a:graphic>
          <a:graphicData uri="http://schemas.openxmlformats.org/drawingml/2006/table">
            <a:tbl>
              <a:tblPr firstRow="1" bandRow="1">
                <a:tableStyleId>{EB344D84-9AFB-497E-A393-DC336BA19D2E}</a:tableStyleId>
              </a:tblPr>
              <a:tblGrid>
                <a:gridCol w="2088356">
                  <a:extLst>
                    <a:ext uri="{9D8B030D-6E8A-4147-A177-3AD203B41FA5}">
                      <a16:colId xmlns:a16="http://schemas.microsoft.com/office/drawing/2014/main" val="20000"/>
                    </a:ext>
                  </a:extLst>
                </a:gridCol>
                <a:gridCol w="2088356">
                  <a:extLst>
                    <a:ext uri="{9D8B030D-6E8A-4147-A177-3AD203B41FA5}">
                      <a16:colId xmlns:a16="http://schemas.microsoft.com/office/drawing/2014/main" val="20001"/>
                    </a:ext>
                  </a:extLst>
                </a:gridCol>
                <a:gridCol w="2088356">
                  <a:extLst>
                    <a:ext uri="{9D8B030D-6E8A-4147-A177-3AD203B41FA5}">
                      <a16:colId xmlns:a16="http://schemas.microsoft.com/office/drawing/2014/main" val="20002"/>
                    </a:ext>
                  </a:extLst>
                </a:gridCol>
                <a:gridCol w="2088356">
                  <a:extLst>
                    <a:ext uri="{9D8B030D-6E8A-4147-A177-3AD203B41FA5}">
                      <a16:colId xmlns:a16="http://schemas.microsoft.com/office/drawing/2014/main" val="20003"/>
                    </a:ext>
                  </a:extLst>
                </a:gridCol>
              </a:tblGrid>
              <a:tr h="370840">
                <a:tc>
                  <a:txBody>
                    <a:bodyPr/>
                    <a:lstStyle/>
                    <a:p>
                      <a:r>
                        <a:rPr lang="de-DE" sz="1800" dirty="0" smtClean="0">
                          <a:solidFill>
                            <a:schemeClr val="tx1"/>
                          </a:solidFill>
                        </a:rPr>
                        <a:t>Ideeller Bereich</a:t>
                      </a:r>
                    </a:p>
                    <a:p>
                      <a:r>
                        <a:rPr lang="de-DE" sz="1800" dirty="0" smtClean="0">
                          <a:solidFill>
                            <a:schemeClr val="tx1"/>
                          </a:solidFill>
                        </a:rPr>
                        <a:t>(§ 51 S. 1 AO)</a:t>
                      </a:r>
                      <a:endParaRPr lang="de-DE" sz="1800" b="0" dirty="0">
                        <a:solidFill>
                          <a:schemeClr val="tx1"/>
                        </a:solidFill>
                      </a:endParaRPr>
                    </a:p>
                  </a:txBody>
                  <a:tcPr/>
                </a:tc>
                <a:tc>
                  <a:txBody>
                    <a:bodyPr/>
                    <a:lstStyle/>
                    <a:p>
                      <a:r>
                        <a:rPr lang="de-DE" sz="1800" dirty="0" err="1" smtClean="0">
                          <a:solidFill>
                            <a:schemeClr val="tx1"/>
                          </a:solidFill>
                        </a:rPr>
                        <a:t>Vermögensver-waltung</a:t>
                      </a:r>
                      <a:endParaRPr lang="de-DE" sz="1800" dirty="0" smtClean="0">
                        <a:solidFill>
                          <a:schemeClr val="tx1"/>
                        </a:solidFill>
                      </a:endParaRPr>
                    </a:p>
                    <a:p>
                      <a:r>
                        <a:rPr lang="de-DE" sz="1800" dirty="0" smtClean="0">
                          <a:solidFill>
                            <a:schemeClr val="tx1"/>
                          </a:solidFill>
                        </a:rPr>
                        <a:t>(§ 14 S. 3 AO)</a:t>
                      </a:r>
                      <a:endParaRPr lang="de-DE" sz="1800" dirty="0">
                        <a:solidFill>
                          <a:schemeClr val="tx1"/>
                        </a:solidFill>
                      </a:endParaRPr>
                    </a:p>
                  </a:txBody>
                  <a:tcPr/>
                </a:tc>
                <a:tc>
                  <a:txBody>
                    <a:bodyPr/>
                    <a:lstStyle/>
                    <a:p>
                      <a:r>
                        <a:rPr lang="de-DE" sz="1800" dirty="0" smtClean="0">
                          <a:solidFill>
                            <a:schemeClr val="tx1"/>
                          </a:solidFill>
                        </a:rPr>
                        <a:t>Zweckbetrieb</a:t>
                      </a:r>
                    </a:p>
                    <a:p>
                      <a:r>
                        <a:rPr lang="de-DE" sz="1800" dirty="0" smtClean="0">
                          <a:solidFill>
                            <a:schemeClr val="tx1"/>
                          </a:solidFill>
                        </a:rPr>
                        <a:t>(§ 65 AO)</a:t>
                      </a:r>
                      <a:endParaRPr lang="de-DE" sz="1800" dirty="0">
                        <a:solidFill>
                          <a:schemeClr val="tx1"/>
                        </a:solidFill>
                      </a:endParaRPr>
                    </a:p>
                  </a:txBody>
                  <a:tcPr/>
                </a:tc>
                <a:tc>
                  <a:txBody>
                    <a:bodyPr/>
                    <a:lstStyle/>
                    <a:p>
                      <a:r>
                        <a:rPr lang="de-DE" sz="1800" dirty="0" smtClean="0">
                          <a:solidFill>
                            <a:schemeClr val="tx1"/>
                          </a:solidFill>
                        </a:rPr>
                        <a:t>Wirtschaftlicher Geschäftsbetrieb</a:t>
                      </a:r>
                    </a:p>
                    <a:p>
                      <a:r>
                        <a:rPr lang="de-DE" sz="1800" dirty="0" smtClean="0">
                          <a:solidFill>
                            <a:schemeClr val="tx1"/>
                          </a:solidFill>
                        </a:rPr>
                        <a:t>(§§ 14 S. 1, 64 AO)</a:t>
                      </a:r>
                      <a:endParaRPr lang="de-DE" sz="1800" dirty="0">
                        <a:solidFill>
                          <a:schemeClr val="tx1"/>
                        </a:solidFill>
                      </a:endParaRPr>
                    </a:p>
                  </a:txBody>
                  <a:tcPr/>
                </a:tc>
                <a:extLst>
                  <a:ext uri="{0D108BD9-81ED-4DB2-BD59-A6C34878D82A}">
                    <a16:rowId xmlns:a16="http://schemas.microsoft.com/office/drawing/2014/main" val="10000"/>
                  </a:ext>
                </a:extLst>
              </a:tr>
              <a:tr h="370840">
                <a:tc>
                  <a:txBody>
                    <a:bodyPr/>
                    <a:lstStyle/>
                    <a:p>
                      <a:r>
                        <a:rPr lang="de-DE" sz="1800" dirty="0" smtClean="0">
                          <a:solidFill>
                            <a:schemeClr val="tx1"/>
                          </a:solidFill>
                        </a:rPr>
                        <a:t>Ausschließliche und unmittelbare Verfolgung gemeinnütziger Zwecke</a:t>
                      </a:r>
                      <a:endParaRPr lang="de-DE" sz="1800" dirty="0">
                        <a:solidFill>
                          <a:schemeClr val="tx1"/>
                        </a:solidFill>
                      </a:endParaRPr>
                    </a:p>
                  </a:txBody>
                  <a:tcPr>
                    <a:noFill/>
                  </a:tcPr>
                </a:tc>
                <a:tc>
                  <a:txBody>
                    <a:bodyPr/>
                    <a:lstStyle/>
                    <a:p>
                      <a:r>
                        <a:rPr lang="de-DE" sz="1800" dirty="0" smtClean="0">
                          <a:solidFill>
                            <a:schemeClr val="tx1"/>
                          </a:solidFill>
                        </a:rPr>
                        <a:t>Fruchtziehung aus Kapitalanlagen und Vermietung/ Verpachtung</a:t>
                      </a:r>
                      <a:r>
                        <a:rPr lang="de-DE" sz="1800" baseline="0" dirty="0" smtClean="0">
                          <a:solidFill>
                            <a:schemeClr val="tx1"/>
                          </a:solidFill>
                        </a:rPr>
                        <a:t> unbeweglichen Vermögens</a:t>
                      </a:r>
                      <a:endParaRPr lang="de-DE" sz="1800" dirty="0">
                        <a:solidFill>
                          <a:schemeClr val="tx1"/>
                        </a:solidFill>
                      </a:endParaRPr>
                    </a:p>
                  </a:txBody>
                  <a:tcPr>
                    <a:noFill/>
                  </a:tcPr>
                </a:tc>
                <a:tc>
                  <a:txBody>
                    <a:bodyPr/>
                    <a:lstStyle/>
                    <a:p>
                      <a:r>
                        <a:rPr lang="de-DE" sz="1800" dirty="0" smtClean="0">
                          <a:solidFill>
                            <a:schemeClr val="tx1"/>
                          </a:solidFill>
                        </a:rPr>
                        <a:t>Unentbehrlich</a:t>
                      </a:r>
                      <a:r>
                        <a:rPr lang="de-DE" sz="1800" baseline="0" dirty="0" smtClean="0">
                          <a:solidFill>
                            <a:schemeClr val="tx1"/>
                          </a:solidFill>
                        </a:rPr>
                        <a:t> für Erfüllung der (steuerbegünstig-</a:t>
                      </a:r>
                      <a:r>
                        <a:rPr lang="de-DE" sz="1800" baseline="0" dirty="0" err="1" smtClean="0">
                          <a:solidFill>
                            <a:schemeClr val="tx1"/>
                          </a:solidFill>
                        </a:rPr>
                        <a:t>ten</a:t>
                      </a:r>
                      <a:r>
                        <a:rPr lang="de-DE" sz="1800" baseline="0" dirty="0" smtClean="0">
                          <a:solidFill>
                            <a:schemeClr val="tx1"/>
                          </a:solidFill>
                        </a:rPr>
                        <a:t>) </a:t>
                      </a:r>
                      <a:r>
                        <a:rPr lang="de-DE" sz="1800" baseline="0" dirty="0" err="1" smtClean="0">
                          <a:solidFill>
                            <a:schemeClr val="tx1"/>
                          </a:solidFill>
                        </a:rPr>
                        <a:t>satzungsmä-ßigen</a:t>
                      </a:r>
                      <a:r>
                        <a:rPr lang="de-DE" sz="1800" baseline="0" dirty="0" smtClean="0">
                          <a:solidFill>
                            <a:schemeClr val="tx1"/>
                          </a:solidFill>
                        </a:rPr>
                        <a:t> Zwecke</a:t>
                      </a:r>
                    </a:p>
                  </a:txBody>
                  <a:tcPr>
                    <a:noFill/>
                  </a:tcPr>
                </a:tc>
                <a:tc>
                  <a:txBody>
                    <a:bodyPr/>
                    <a:lstStyle/>
                    <a:p>
                      <a:r>
                        <a:rPr lang="de-DE" sz="1800" dirty="0" smtClean="0">
                          <a:solidFill>
                            <a:schemeClr val="tx1"/>
                          </a:solidFill>
                        </a:rPr>
                        <a:t>Selbständige und nachhaltige Tätig-</a:t>
                      </a:r>
                      <a:r>
                        <a:rPr lang="de-DE" sz="1800" dirty="0" err="1" smtClean="0">
                          <a:solidFill>
                            <a:schemeClr val="tx1"/>
                          </a:solidFill>
                        </a:rPr>
                        <a:t>keit</a:t>
                      </a:r>
                      <a:r>
                        <a:rPr lang="de-DE" sz="1800" dirty="0" smtClean="0">
                          <a:solidFill>
                            <a:schemeClr val="tx1"/>
                          </a:solidFill>
                        </a:rPr>
                        <a:t> zur Erzielung</a:t>
                      </a:r>
                      <a:r>
                        <a:rPr lang="de-DE" sz="1800" baseline="0" dirty="0" smtClean="0">
                          <a:solidFill>
                            <a:schemeClr val="tx1"/>
                          </a:solidFill>
                        </a:rPr>
                        <a:t> von Einnahmen und anderer </a:t>
                      </a:r>
                      <a:r>
                        <a:rPr lang="de-DE" sz="1800" baseline="0" dirty="0" err="1" smtClean="0">
                          <a:solidFill>
                            <a:schemeClr val="tx1"/>
                          </a:solidFill>
                        </a:rPr>
                        <a:t>wirt-schaftlicher</a:t>
                      </a:r>
                      <a:r>
                        <a:rPr lang="de-DE" sz="1800" baseline="0" dirty="0" smtClean="0">
                          <a:solidFill>
                            <a:schemeClr val="tx1"/>
                          </a:solidFill>
                        </a:rPr>
                        <a:t> </a:t>
                      </a:r>
                      <a:r>
                        <a:rPr lang="de-DE" sz="1800" baseline="0" dirty="0" err="1" smtClean="0">
                          <a:solidFill>
                            <a:schemeClr val="tx1"/>
                          </a:solidFill>
                        </a:rPr>
                        <a:t>Vortei</a:t>
                      </a:r>
                      <a:r>
                        <a:rPr lang="de-DE" sz="1800" baseline="0" dirty="0" smtClean="0">
                          <a:solidFill>
                            <a:schemeClr val="tx1"/>
                          </a:solidFill>
                        </a:rPr>
                        <a:t>-le, die über bloße </a:t>
                      </a:r>
                      <a:r>
                        <a:rPr lang="de-DE" sz="1800" baseline="0" dirty="0" err="1" smtClean="0">
                          <a:solidFill>
                            <a:schemeClr val="tx1"/>
                          </a:solidFill>
                        </a:rPr>
                        <a:t>Vermögensverwal-tung</a:t>
                      </a:r>
                      <a:r>
                        <a:rPr lang="de-DE" sz="1800" baseline="0" dirty="0" smtClean="0">
                          <a:solidFill>
                            <a:schemeClr val="tx1"/>
                          </a:solidFill>
                        </a:rPr>
                        <a:t> hinausgeht</a:t>
                      </a:r>
                      <a:endParaRPr lang="de-DE" sz="1800" dirty="0">
                        <a:solidFill>
                          <a:schemeClr val="tx1"/>
                        </a:solidFill>
                      </a:endParaRPr>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6842459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755576" y="2564904"/>
            <a:ext cx="7772400" cy="1470025"/>
          </a:xfrm>
          <a:noFill/>
        </p:spPr>
        <p:txBody>
          <a:bodyPr/>
          <a:lstStyle/>
          <a:p>
            <a:pPr algn="ctr" eaLnBrk="1" hangingPunct="1"/>
            <a:r>
              <a:rPr lang="de-DE" b="1" dirty="0" smtClean="0"/>
              <a:t>Die Spende</a:t>
            </a:r>
          </a:p>
        </p:txBody>
      </p:sp>
      <p:sp>
        <p:nvSpPr>
          <p:cNvPr id="4" name="Untertitel 3"/>
          <p:cNvSpPr>
            <a:spLocks noGrp="1"/>
          </p:cNvSpPr>
          <p:nvPr>
            <p:ph type="subTitle" idx="1"/>
          </p:nvPr>
        </p:nvSpPr>
        <p:spPr>
          <a:xfrm>
            <a:off x="1441376" y="4196680"/>
            <a:ext cx="6400800" cy="1752600"/>
          </a:xfrm>
        </p:spPr>
        <p:txBody>
          <a:bodyPr/>
          <a:lstStyle/>
          <a:p>
            <a:r>
              <a:rPr lang="de-DE" dirty="0" smtClean="0"/>
              <a:t>Oder: Was ist das wirklich?</a:t>
            </a:r>
            <a:br>
              <a:rPr lang="de-DE" dirty="0" smtClean="0"/>
            </a:br>
            <a:r>
              <a:rPr lang="de-DE" dirty="0" smtClean="0"/>
              <a:t>Und wie gehe ich richtig damit um?</a:t>
            </a:r>
            <a:endParaRPr lang="de-DE" dirty="0"/>
          </a:p>
        </p:txBody>
      </p:sp>
    </p:spTree>
    <p:extLst>
      <p:ext uri="{BB962C8B-B14F-4D97-AF65-F5344CB8AC3E}">
        <p14:creationId xmlns:p14="http://schemas.microsoft.com/office/powerpoint/2010/main" val="2149127209"/>
      </p:ext>
    </p:extLst>
  </p:cSld>
  <p:clrMapOvr>
    <a:masterClrMapping/>
  </p:clrMapOvr>
  <p:transition spd="med">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rafik 5" descr="Nessler_freigestellt.jpg"/>
          <p:cNvPicPr>
            <a:picLocks noChangeAspect="1"/>
          </p:cNvPicPr>
          <p:nvPr/>
        </p:nvPicPr>
        <p:blipFill>
          <a:blip r:embed="rId3" cstate="print">
            <a:lum bright="64000" contrast="-76000"/>
          </a:blip>
          <a:srcRect/>
          <a:stretch>
            <a:fillRect/>
          </a:stretch>
        </p:blipFill>
        <p:spPr bwMode="auto">
          <a:xfrm>
            <a:off x="0" y="1628799"/>
            <a:ext cx="4300047" cy="4902175"/>
          </a:xfrm>
          <a:prstGeom prst="rect">
            <a:avLst/>
          </a:prstGeom>
          <a:noFill/>
          <a:ln w="9525">
            <a:noFill/>
            <a:miter lim="800000"/>
            <a:headEnd/>
            <a:tailEnd/>
          </a:ln>
        </p:spPr>
      </p:pic>
      <p:sp>
        <p:nvSpPr>
          <p:cNvPr id="3075" name="Rectangle 2"/>
          <p:cNvSpPr>
            <a:spLocks noGrp="1" noChangeArrowheads="1"/>
          </p:cNvSpPr>
          <p:nvPr>
            <p:ph type="title"/>
          </p:nvPr>
        </p:nvSpPr>
        <p:spPr/>
        <p:txBody>
          <a:bodyPr/>
          <a:lstStyle/>
          <a:p>
            <a:pPr eaLnBrk="1" hangingPunct="1"/>
            <a:r>
              <a:rPr lang="de-DE" dirty="0" smtClean="0"/>
              <a:t>Patrick R. Nessler</a:t>
            </a:r>
            <a:br>
              <a:rPr lang="de-DE" dirty="0" smtClean="0"/>
            </a:br>
            <a:r>
              <a:rPr lang="de-DE" sz="1400" dirty="0" smtClean="0"/>
              <a:t>Rechtsanwalt</a:t>
            </a:r>
          </a:p>
        </p:txBody>
      </p:sp>
      <p:sp>
        <p:nvSpPr>
          <p:cNvPr id="5" name="Text Box 4"/>
          <p:cNvSpPr txBox="1">
            <a:spLocks noChangeArrowheads="1"/>
          </p:cNvSpPr>
          <p:nvPr/>
        </p:nvSpPr>
        <p:spPr bwMode="auto">
          <a:xfrm>
            <a:off x="468313" y="1672347"/>
            <a:ext cx="8208962" cy="4693593"/>
          </a:xfrm>
          <a:prstGeom prst="rect">
            <a:avLst/>
          </a:prstGeom>
          <a:noFill/>
          <a:ln w="9525">
            <a:noFill/>
            <a:miter lim="800000"/>
            <a:headEnd/>
            <a:tailEnd/>
          </a:ln>
        </p:spPr>
        <p:txBody>
          <a:bodyPr>
            <a:spAutoFit/>
          </a:bodyPr>
          <a:lstStyle/>
          <a:p>
            <a:pPr marL="290513" indent="-290513" eaLnBrk="1" hangingPunct="1">
              <a:spcAft>
                <a:spcPct val="50000"/>
              </a:spcAft>
              <a:buFontTx/>
              <a:buChar char="•"/>
              <a:tabLst>
                <a:tab pos="1797050" algn="l"/>
                <a:tab pos="3048000" algn="l"/>
              </a:tabLst>
              <a:defRPr/>
            </a:pPr>
            <a:r>
              <a:rPr lang="de-DE" b="1" i="0" dirty="0">
                <a:latin typeface="+mn-lt"/>
              </a:rPr>
              <a:t>Inhaber</a:t>
            </a:r>
            <a:r>
              <a:rPr lang="de-DE" i="0" dirty="0">
                <a:latin typeface="+mn-lt"/>
              </a:rPr>
              <a:t> der </a:t>
            </a:r>
            <a:r>
              <a:rPr lang="de-DE" b="1" i="0" dirty="0">
                <a:latin typeface="+mn-lt"/>
              </a:rPr>
              <a:t>RKPN.de-Rechtsanwaltskanzlei Patrick R. </a:t>
            </a:r>
            <a:r>
              <a:rPr lang="de-DE" b="1" i="0" dirty="0" smtClean="0">
                <a:latin typeface="+mn-lt"/>
              </a:rPr>
              <a:t>Nessler</a:t>
            </a:r>
            <a:r>
              <a:rPr lang="de-DE" i="0" dirty="0" smtClean="0">
                <a:latin typeface="+mn-lt"/>
              </a:rPr>
              <a:t>,</a:t>
            </a:r>
            <a:r>
              <a:rPr lang="de-DE" b="1" i="0" dirty="0">
                <a:latin typeface="+mn-lt"/>
              </a:rPr>
              <a:t/>
            </a:r>
            <a:br>
              <a:rPr lang="de-DE" b="1" i="0" dirty="0">
                <a:latin typeface="+mn-lt"/>
              </a:rPr>
            </a:br>
            <a:r>
              <a:rPr lang="de-DE" i="0" dirty="0" smtClean="0">
                <a:latin typeface="+mn-lt"/>
              </a:rPr>
              <a:t>St</a:t>
            </a:r>
            <a:r>
              <a:rPr lang="de-DE" i="0" dirty="0">
                <a:latin typeface="+mn-lt"/>
              </a:rPr>
              <a:t>. </a:t>
            </a:r>
            <a:r>
              <a:rPr lang="de-DE" i="0" dirty="0" smtClean="0">
                <a:latin typeface="+mn-lt"/>
              </a:rPr>
              <a:t>Ingbert</a:t>
            </a:r>
            <a:r>
              <a:rPr lang="de-DE" i="0" dirty="0">
                <a:latin typeface="+mn-lt"/>
              </a:rPr>
              <a:t/>
            </a:r>
            <a:br>
              <a:rPr lang="de-DE" i="0" dirty="0">
                <a:latin typeface="+mn-lt"/>
              </a:rPr>
            </a:br>
            <a:r>
              <a:rPr lang="de-DE" sz="1600" i="0" dirty="0">
                <a:latin typeface="+mn-lt"/>
              </a:rPr>
              <a:t>Schwerpunkte:	Vereins- , </a:t>
            </a:r>
            <a:r>
              <a:rPr lang="de-DE" sz="1600" i="0" dirty="0" smtClean="0">
                <a:latin typeface="+mn-lt"/>
              </a:rPr>
              <a:t>Verbands- </a:t>
            </a:r>
            <a:r>
              <a:rPr lang="de-DE" sz="1600" i="0" dirty="0">
                <a:latin typeface="+mn-lt"/>
              </a:rPr>
              <a:t>und </a:t>
            </a:r>
            <a:r>
              <a:rPr lang="de-DE" sz="1600" i="0" dirty="0" smtClean="0">
                <a:latin typeface="+mn-lt"/>
              </a:rPr>
              <a:t>Gemeinnützigkeitsrecht,</a:t>
            </a:r>
            <a:r>
              <a:rPr lang="de-DE" sz="1600" i="0" dirty="0">
                <a:latin typeface="+mn-lt"/>
              </a:rPr>
              <a:t/>
            </a:r>
            <a:br>
              <a:rPr lang="de-DE" sz="1600" i="0" dirty="0">
                <a:latin typeface="+mn-lt"/>
              </a:rPr>
            </a:br>
            <a:r>
              <a:rPr lang="de-DE" sz="1600" i="0" dirty="0">
                <a:latin typeface="+mn-lt"/>
              </a:rPr>
              <a:t>	</a:t>
            </a:r>
            <a:r>
              <a:rPr lang="de-DE" sz="1600" i="0" dirty="0" smtClean="0">
                <a:latin typeface="+mn-lt"/>
              </a:rPr>
              <a:t>Datenschutzrecht für Vereine und Verbände</a:t>
            </a:r>
            <a:br>
              <a:rPr lang="de-DE" sz="1600" i="0" dirty="0" smtClean="0">
                <a:latin typeface="+mn-lt"/>
              </a:rPr>
            </a:br>
            <a:r>
              <a:rPr lang="de-DE" sz="1600" i="0" dirty="0">
                <a:latin typeface="+mn-lt"/>
              </a:rPr>
              <a:t>	</a:t>
            </a:r>
            <a:r>
              <a:rPr lang="de-DE" sz="1600" i="0" dirty="0" smtClean="0">
                <a:latin typeface="+mn-lt"/>
              </a:rPr>
              <a:t>Kleingartenrecht</a:t>
            </a:r>
            <a:endParaRPr lang="de-DE" sz="1600" i="0" dirty="0">
              <a:latin typeface="+mn-lt"/>
            </a:endParaRPr>
          </a:p>
          <a:p>
            <a:pPr marL="290513" indent="-290513">
              <a:spcAft>
                <a:spcPct val="50000"/>
              </a:spcAft>
              <a:buFontTx/>
              <a:buChar char="•"/>
              <a:tabLst>
                <a:tab pos="1797050" algn="l"/>
                <a:tab pos="3048000" algn="l"/>
              </a:tabLst>
              <a:defRPr/>
            </a:pPr>
            <a:r>
              <a:rPr lang="de-DE" b="1" i="0" dirty="0" smtClean="0">
                <a:latin typeface="+mn-lt"/>
              </a:rPr>
              <a:t>Dozent </a:t>
            </a:r>
            <a:r>
              <a:rPr lang="de-DE" i="0" dirty="0">
                <a:latin typeface="+mn-lt"/>
              </a:rPr>
              <a:t>für </a:t>
            </a:r>
            <a:r>
              <a:rPr lang="de-DE" i="0" dirty="0" smtClean="0">
                <a:latin typeface="+mn-lt"/>
              </a:rPr>
              <a:t>Sport- und </a:t>
            </a:r>
            <a:r>
              <a:rPr lang="de-DE" i="0" dirty="0" smtClean="0"/>
              <a:t>Vereins</a:t>
            </a:r>
            <a:r>
              <a:rPr lang="de-DE" i="0" dirty="0" smtClean="0">
                <a:latin typeface="+mn-lt"/>
              </a:rPr>
              <a:t>recht </a:t>
            </a:r>
            <a:r>
              <a:rPr lang="de-DE" i="0" dirty="0">
                <a:latin typeface="+mn-lt"/>
              </a:rPr>
              <a:t>an der </a:t>
            </a:r>
            <a:r>
              <a:rPr lang="de-DE" b="1" i="0" dirty="0">
                <a:latin typeface="+mn-lt"/>
              </a:rPr>
              <a:t>Deutschen Hochschule für Prävention und Gesundheitsmanagement</a:t>
            </a:r>
            <a:r>
              <a:rPr lang="de-DE" i="0" dirty="0">
                <a:latin typeface="+mn-lt"/>
              </a:rPr>
              <a:t>, </a:t>
            </a:r>
            <a:r>
              <a:rPr lang="de-DE" i="0" dirty="0" smtClean="0">
                <a:latin typeface="+mn-lt"/>
              </a:rPr>
              <a:t>Saarbrücken</a:t>
            </a:r>
          </a:p>
          <a:p>
            <a:pPr marL="290513" indent="-290513">
              <a:spcAft>
                <a:spcPct val="50000"/>
              </a:spcAft>
              <a:buFontTx/>
              <a:buChar char="•"/>
              <a:tabLst>
                <a:tab pos="1797050" algn="l"/>
                <a:tab pos="3048000" algn="l"/>
              </a:tabLst>
              <a:defRPr/>
            </a:pPr>
            <a:r>
              <a:rPr lang="de-DE" b="1" i="0" dirty="0" smtClean="0">
                <a:latin typeface="+mn-lt"/>
              </a:rPr>
              <a:t>Dozent</a:t>
            </a:r>
            <a:r>
              <a:rPr lang="de-DE" i="0" dirty="0" smtClean="0">
                <a:latin typeface="+mn-lt"/>
              </a:rPr>
              <a:t> für Datenschutzrecht an der </a:t>
            </a:r>
            <a:r>
              <a:rPr lang="de-DE" b="1" i="0" dirty="0" smtClean="0">
                <a:latin typeface="+mn-lt"/>
              </a:rPr>
              <a:t>Führungsakademie des Deutschen Olympischen </a:t>
            </a:r>
            <a:r>
              <a:rPr lang="de-DE" b="1" i="0" dirty="0" err="1" smtClean="0">
                <a:latin typeface="+mn-lt"/>
              </a:rPr>
              <a:t>SportBundes</a:t>
            </a:r>
            <a:r>
              <a:rPr lang="de-DE" b="1" i="0" dirty="0" smtClean="0">
                <a:latin typeface="+mn-lt"/>
              </a:rPr>
              <a:t> e.V</a:t>
            </a:r>
            <a:r>
              <a:rPr lang="de-DE" i="0" dirty="0" smtClean="0">
                <a:latin typeface="+mn-lt"/>
              </a:rPr>
              <a:t>., Köln</a:t>
            </a:r>
          </a:p>
          <a:p>
            <a:pPr marL="290513" indent="-290513">
              <a:spcAft>
                <a:spcPct val="50000"/>
              </a:spcAft>
              <a:buFontTx/>
              <a:buChar char="•"/>
              <a:tabLst>
                <a:tab pos="1797050" algn="l"/>
                <a:tab pos="3048000" algn="l"/>
              </a:tabLst>
              <a:defRPr/>
            </a:pPr>
            <a:r>
              <a:rPr lang="de-DE" b="1" i="0" dirty="0"/>
              <a:t>Justiziar</a:t>
            </a:r>
            <a:r>
              <a:rPr lang="de-DE" i="0" dirty="0"/>
              <a:t> des </a:t>
            </a:r>
            <a:r>
              <a:rPr lang="de-DE" b="1" i="0" dirty="0"/>
              <a:t>Landessportverbandes für das Saarland</a:t>
            </a:r>
            <a:r>
              <a:rPr lang="de-DE" i="0" dirty="0"/>
              <a:t>,</a:t>
            </a:r>
            <a:r>
              <a:rPr lang="de-DE" b="1" i="0" dirty="0"/>
              <a:t> </a:t>
            </a:r>
            <a:r>
              <a:rPr lang="de-DE" i="0" dirty="0"/>
              <a:t>Saarbrücken</a:t>
            </a:r>
            <a:endParaRPr lang="de-DE" b="1" i="0" dirty="0"/>
          </a:p>
          <a:p>
            <a:pPr marL="290513" indent="-290513" eaLnBrk="1" hangingPunct="1">
              <a:spcAft>
                <a:spcPct val="50000"/>
              </a:spcAft>
              <a:buFontTx/>
              <a:buChar char="•"/>
              <a:tabLst>
                <a:tab pos="1797050" algn="l"/>
                <a:tab pos="3048000" algn="l"/>
              </a:tabLst>
              <a:defRPr/>
            </a:pPr>
            <a:r>
              <a:rPr lang="de-DE" b="1" i="0" dirty="0" smtClean="0"/>
              <a:t>Generalsekretär </a:t>
            </a:r>
            <a:r>
              <a:rPr lang="de-DE" i="0" dirty="0"/>
              <a:t>des </a:t>
            </a:r>
            <a:r>
              <a:rPr lang="de-DE" b="1" i="0" dirty="0"/>
              <a:t>Deutschen Betriebssportverbandes e.V.</a:t>
            </a:r>
            <a:r>
              <a:rPr lang="de-DE" i="0" dirty="0"/>
              <a:t>, Berlin</a:t>
            </a:r>
          </a:p>
          <a:p>
            <a:pPr marL="290513" indent="-290513" eaLnBrk="1" hangingPunct="1">
              <a:spcAft>
                <a:spcPct val="50000"/>
              </a:spcAft>
              <a:buFontTx/>
              <a:buChar char="•"/>
              <a:tabLst>
                <a:tab pos="1797050" algn="l"/>
                <a:tab pos="3048000" algn="l"/>
              </a:tabLst>
              <a:defRPr/>
            </a:pPr>
            <a:r>
              <a:rPr lang="de-DE" i="0" dirty="0"/>
              <a:t>Mitglied </a:t>
            </a:r>
            <a:r>
              <a:rPr lang="de-DE" i="0" dirty="0" smtClean="0"/>
              <a:t>des </a:t>
            </a:r>
            <a:r>
              <a:rPr lang="de-DE" b="1" i="0" dirty="0" smtClean="0"/>
              <a:t>Ausschusses Recht und Satzung </a:t>
            </a:r>
            <a:r>
              <a:rPr lang="de-DE" i="0" dirty="0" smtClean="0"/>
              <a:t>des </a:t>
            </a:r>
            <a:r>
              <a:rPr lang="de-DE" b="1" i="0" dirty="0" smtClean="0"/>
              <a:t>Landessportbundes Berlin e.V</a:t>
            </a:r>
            <a:r>
              <a:rPr lang="de-DE" b="1" i="0" dirty="0"/>
              <a:t>.</a:t>
            </a:r>
            <a:r>
              <a:rPr lang="de-DE" i="0" dirty="0"/>
              <a:t>, Berlin</a:t>
            </a:r>
          </a:p>
          <a:p>
            <a:pPr marL="290513" indent="-290513" eaLnBrk="1" hangingPunct="1">
              <a:spcAft>
                <a:spcPct val="50000"/>
              </a:spcAft>
              <a:buFontTx/>
              <a:buChar char="•"/>
              <a:tabLst>
                <a:tab pos="1797050" algn="l"/>
                <a:tab pos="3048000" algn="l"/>
              </a:tabLst>
              <a:defRPr/>
            </a:pPr>
            <a:r>
              <a:rPr lang="de-DE" i="0" dirty="0" smtClean="0">
                <a:latin typeface="+mn-lt"/>
              </a:rPr>
              <a:t>etc</a:t>
            </a:r>
            <a:r>
              <a:rPr lang="de-DE" i="0" dirty="0">
                <a:latin typeface="+mn-lt"/>
              </a:rPr>
              <a:t>.</a:t>
            </a:r>
          </a:p>
        </p:txBody>
      </p:sp>
    </p:spTree>
    <p:extLst>
      <p:ext uri="{BB962C8B-B14F-4D97-AF65-F5344CB8AC3E}">
        <p14:creationId xmlns:p14="http://schemas.microsoft.com/office/powerpoint/2010/main" val="3637307108"/>
      </p:ext>
    </p:extLst>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de-DE" altLang="de-DE" b="1" dirty="0"/>
              <a:t>Die Spende</a:t>
            </a:r>
          </a:p>
        </p:txBody>
      </p:sp>
      <p:sp>
        <p:nvSpPr>
          <p:cNvPr id="307203" name="Rectangle 3"/>
          <p:cNvSpPr>
            <a:spLocks noGrp="1" noChangeArrowheads="1"/>
          </p:cNvSpPr>
          <p:nvPr>
            <p:ph type="body" idx="1"/>
          </p:nvPr>
        </p:nvSpPr>
        <p:spPr>
          <a:xfrm>
            <a:off x="395536" y="1772816"/>
            <a:ext cx="8353425" cy="1944216"/>
          </a:xfrm>
        </p:spPr>
        <p:txBody>
          <a:bodyPr/>
          <a:lstStyle/>
          <a:p>
            <a:pPr marL="0" indent="0">
              <a:spcBef>
                <a:spcPts val="0"/>
              </a:spcBef>
              <a:spcAft>
                <a:spcPts val="600"/>
              </a:spcAft>
              <a:buNone/>
            </a:pPr>
            <a:r>
              <a:rPr lang="de-DE" altLang="de-DE" sz="1800" i="1" dirty="0" smtClean="0"/>
              <a:t>„</a:t>
            </a:r>
            <a:r>
              <a:rPr lang="de-DE" altLang="de-DE" sz="1800" i="1" dirty="0"/>
              <a:t>Spenden sind </a:t>
            </a:r>
            <a:r>
              <a:rPr lang="de-DE" altLang="de-DE" sz="1800" b="1" i="1" dirty="0"/>
              <a:t>Zuwendungen</a:t>
            </a:r>
            <a:r>
              <a:rPr lang="de-DE" altLang="de-DE" sz="1800" i="1" dirty="0"/>
              <a:t> </a:t>
            </a:r>
            <a:r>
              <a:rPr lang="de-DE" altLang="de-DE" sz="1800" i="1" dirty="0" smtClean="0"/>
              <a:t>… zur </a:t>
            </a:r>
            <a:r>
              <a:rPr lang="de-DE" altLang="de-DE" sz="1800" i="1" dirty="0"/>
              <a:t>Förderung </a:t>
            </a:r>
            <a:r>
              <a:rPr lang="de-DE" altLang="de-DE" sz="1800" b="1" i="1" dirty="0"/>
              <a:t>steuerbegünstigter</a:t>
            </a:r>
            <a:r>
              <a:rPr lang="de-DE" altLang="de-DE" sz="1800" i="1" dirty="0"/>
              <a:t> Zwecke</a:t>
            </a:r>
            <a:r>
              <a:rPr lang="de-DE" altLang="de-DE" sz="1800" i="1" dirty="0" smtClean="0"/>
              <a:t>, die </a:t>
            </a:r>
            <a:r>
              <a:rPr lang="de-DE" altLang="de-DE" sz="1800" b="1" i="1" dirty="0"/>
              <a:t>freiwillig </a:t>
            </a:r>
            <a:r>
              <a:rPr lang="de-DE" altLang="de-DE" sz="1800" i="1" dirty="0"/>
              <a:t>oder aufgrund einer freiwillig eingegangenen Rechtspflicht erbracht werden</a:t>
            </a:r>
            <a:r>
              <a:rPr lang="de-DE" altLang="de-DE" sz="1800" i="1" dirty="0" smtClean="0"/>
              <a:t>, </a:t>
            </a:r>
            <a:r>
              <a:rPr lang="de-DE" altLang="de-DE" sz="1800" b="1" i="1" dirty="0" smtClean="0"/>
              <a:t>kein </a:t>
            </a:r>
            <a:r>
              <a:rPr lang="de-DE" altLang="de-DE" sz="1800" b="1" i="1" dirty="0"/>
              <a:t>Entgelt </a:t>
            </a:r>
            <a:r>
              <a:rPr lang="de-DE" altLang="de-DE" sz="1800" i="1" dirty="0"/>
              <a:t>für eine bestimmte Leistung des Empfängers sind </a:t>
            </a:r>
            <a:r>
              <a:rPr lang="de-DE" altLang="de-DE" sz="1800" i="1" dirty="0" smtClean="0"/>
              <a:t>und </a:t>
            </a:r>
            <a:r>
              <a:rPr lang="de-DE" altLang="de-DE" sz="1800" b="1" i="1" dirty="0" smtClean="0"/>
              <a:t>nicht </a:t>
            </a:r>
            <a:r>
              <a:rPr lang="de-DE" altLang="de-DE" sz="1800" i="1" dirty="0"/>
              <a:t>in einem tatsächlichen </a:t>
            </a:r>
            <a:r>
              <a:rPr lang="de-DE" altLang="de-DE" sz="1800" b="1" i="1" dirty="0"/>
              <a:t>wirtschaftlichen Zusammenhang </a:t>
            </a:r>
            <a:r>
              <a:rPr lang="de-DE" altLang="de-DE" sz="1800" i="1" dirty="0"/>
              <a:t>mit dessen Leistung stehen</a:t>
            </a:r>
            <a:r>
              <a:rPr lang="de-DE" altLang="de-DE" sz="1800" i="1" dirty="0" smtClean="0"/>
              <a:t>.“</a:t>
            </a:r>
          </a:p>
          <a:p>
            <a:pPr marL="0" indent="0">
              <a:spcBef>
                <a:spcPts val="0"/>
              </a:spcBef>
              <a:spcAft>
                <a:spcPts val="600"/>
              </a:spcAft>
              <a:buNone/>
            </a:pPr>
            <a:r>
              <a:rPr lang="de-DE" altLang="de-DE" sz="1800" dirty="0" smtClean="0"/>
              <a:t>(BFH</a:t>
            </a:r>
            <a:r>
              <a:rPr lang="de-DE" altLang="de-DE" sz="1800" dirty="0"/>
              <a:t>, BStBl. II 1988, 220 u. 1991, 258</a:t>
            </a:r>
            <a:r>
              <a:rPr lang="de-DE" altLang="de-DE" sz="1800" dirty="0" smtClean="0"/>
              <a:t>)</a:t>
            </a:r>
            <a:endParaRPr lang="de-DE" altLang="de-DE" sz="1800" dirty="0"/>
          </a:p>
        </p:txBody>
      </p:sp>
      <p:grpSp>
        <p:nvGrpSpPr>
          <p:cNvPr id="4" name="Gruppieren 3"/>
          <p:cNvGrpSpPr/>
          <p:nvPr/>
        </p:nvGrpSpPr>
        <p:grpSpPr>
          <a:xfrm>
            <a:off x="468313" y="3789040"/>
            <a:ext cx="8229600" cy="2232248"/>
            <a:chOff x="416745" y="4924052"/>
            <a:chExt cx="8229600" cy="2029316"/>
          </a:xfrm>
        </p:grpSpPr>
        <p:sp>
          <p:nvSpPr>
            <p:cNvPr id="5" name="Rectangle 5"/>
            <p:cNvSpPr>
              <a:spLocks noChangeArrowheads="1"/>
            </p:cNvSpPr>
            <p:nvPr/>
          </p:nvSpPr>
          <p:spPr bwMode="auto">
            <a:xfrm>
              <a:off x="416745" y="5329655"/>
              <a:ext cx="8229600" cy="16237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ts val="600"/>
                </a:spcBef>
                <a:buNone/>
              </a:pPr>
              <a:r>
                <a:rPr lang="de-DE" b="1" i="0" u="sng" dirty="0"/>
                <a:t>R10b.1 zu § 10b EStG:</a:t>
              </a:r>
            </a:p>
            <a:p>
              <a:pPr marL="0" indent="0">
                <a:spcBef>
                  <a:spcPts val="600"/>
                </a:spcBef>
                <a:buNone/>
              </a:pPr>
              <a:r>
                <a:rPr lang="de-DE" i="0" dirty="0"/>
                <a:t>Zuwendungen nach den §§ 10b und 34g EStG sind grundsätzlich durch eine </a:t>
              </a:r>
              <a:r>
                <a:rPr lang="de-DE" b="1" i="0" dirty="0"/>
                <a:t>vom Empfänger nach amtlich vorgeschriebenem Vordruck erstellte Zuwendungsbestätigung </a:t>
              </a:r>
              <a:r>
                <a:rPr lang="de-DE" i="0" dirty="0"/>
                <a:t>nachzuweisen. Die Zuwendungsbestätigung kann auch von einer durch Auftrag zur Entgegennahme von Zahlungen berechtigten Person unterschrieben werden.</a:t>
              </a:r>
            </a:p>
          </p:txBody>
        </p:sp>
        <p:sp>
          <p:nvSpPr>
            <p:cNvPr id="6" name="AutoShape 6"/>
            <p:cNvSpPr>
              <a:spLocks noChangeArrowheads="1"/>
            </p:cNvSpPr>
            <p:nvPr/>
          </p:nvSpPr>
          <p:spPr bwMode="auto">
            <a:xfrm>
              <a:off x="4039701" y="4924052"/>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Tree>
    <p:extLst>
      <p:ext uri="{BB962C8B-B14F-4D97-AF65-F5344CB8AC3E}">
        <p14:creationId xmlns:p14="http://schemas.microsoft.com/office/powerpoint/2010/main" val="377532404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03"/>
                                        </p:tgtEl>
                                        <p:attrNameLst>
                                          <p:attrName>style.visibility</p:attrName>
                                        </p:attrNameLst>
                                      </p:cBhvr>
                                      <p:to>
                                        <p:strVal val="visible"/>
                                      </p:to>
                                    </p:set>
                                    <p:anim calcmode="lin" valueType="num">
                                      <p:cBhvr additive="base">
                                        <p:cTn id="7" dur="500" fill="hold"/>
                                        <p:tgtEl>
                                          <p:spTgt spid="307203"/>
                                        </p:tgtEl>
                                        <p:attrNameLst>
                                          <p:attrName>ppt_x</p:attrName>
                                        </p:attrNameLst>
                                      </p:cBhvr>
                                      <p:tavLst>
                                        <p:tav tm="0">
                                          <p:val>
                                            <p:strVal val="#ppt_x"/>
                                          </p:val>
                                        </p:tav>
                                        <p:tav tm="100000">
                                          <p:val>
                                            <p:strVal val="#ppt_x"/>
                                          </p:val>
                                        </p:tav>
                                      </p:tavLst>
                                    </p:anim>
                                    <p:anim calcmode="lin" valueType="num">
                                      <p:cBhvr additive="base">
                                        <p:cTn id="8" dur="500" fill="hold"/>
                                        <p:tgtEl>
                                          <p:spTgt spid="3072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uiExpan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de-DE" altLang="de-DE" dirty="0" smtClean="0"/>
              <a:t>Mitgliedsbeiträge</a:t>
            </a:r>
            <a:endParaRPr lang="de-DE" altLang="de-DE" dirty="0"/>
          </a:p>
        </p:txBody>
      </p:sp>
      <p:sp>
        <p:nvSpPr>
          <p:cNvPr id="307203" name="Rectangle 3"/>
          <p:cNvSpPr>
            <a:spLocks noGrp="1" noChangeArrowheads="1"/>
          </p:cNvSpPr>
          <p:nvPr>
            <p:ph type="body" idx="1"/>
          </p:nvPr>
        </p:nvSpPr>
        <p:spPr>
          <a:xfrm>
            <a:off x="395536" y="1556792"/>
            <a:ext cx="8353425" cy="1688083"/>
          </a:xfrm>
        </p:spPr>
        <p:txBody>
          <a:bodyPr/>
          <a:lstStyle/>
          <a:p>
            <a:pPr marL="0" indent="0">
              <a:spcBef>
                <a:spcPts val="0"/>
              </a:spcBef>
              <a:spcAft>
                <a:spcPts val="600"/>
              </a:spcAft>
              <a:buNone/>
            </a:pPr>
            <a:r>
              <a:rPr lang="de-DE" sz="1800" b="1" u="sng" dirty="0" smtClean="0"/>
              <a:t>§ 10b Abs. 1 S. 1, 7 f. EStG:</a:t>
            </a:r>
          </a:p>
          <a:p>
            <a:pPr marL="0" indent="0">
              <a:spcBef>
                <a:spcPts val="0"/>
              </a:spcBef>
              <a:spcAft>
                <a:spcPts val="600"/>
              </a:spcAft>
              <a:buNone/>
            </a:pPr>
            <a:r>
              <a:rPr lang="de-DE" sz="1800" dirty="0"/>
              <a:t>Zuwendungen (Spenden und Mitgliedsbeiträge) zur Förderung steuerbegünstigter Zwecke im Sinne der §§ </a:t>
            </a:r>
            <a:r>
              <a:rPr lang="de-DE" sz="1800" dirty="0" smtClean="0"/>
              <a:t>52 bis </a:t>
            </a:r>
            <a:r>
              <a:rPr lang="de-DE" sz="1800" dirty="0"/>
              <a:t>54 der Abgabenordnung können </a:t>
            </a:r>
            <a:r>
              <a:rPr lang="de-DE" sz="1800" dirty="0" smtClean="0"/>
              <a:t>… als </a:t>
            </a:r>
            <a:r>
              <a:rPr lang="de-DE" sz="1800" dirty="0"/>
              <a:t>Sonderausgaben abgezogen werden</a:t>
            </a:r>
            <a:r>
              <a:rPr lang="de-DE" sz="1800" dirty="0" smtClean="0"/>
              <a:t>. </a:t>
            </a:r>
            <a:r>
              <a:rPr lang="de-DE" altLang="de-DE" sz="1800" dirty="0" smtClean="0"/>
              <a:t>…</a:t>
            </a:r>
            <a:endParaRPr lang="de-DE" altLang="de-DE" sz="1800" dirty="0"/>
          </a:p>
        </p:txBody>
      </p:sp>
      <p:sp>
        <p:nvSpPr>
          <p:cNvPr id="5" name="Rectangle 3"/>
          <p:cNvSpPr txBox="1">
            <a:spLocks noChangeArrowheads="1"/>
          </p:cNvSpPr>
          <p:nvPr/>
        </p:nvSpPr>
        <p:spPr bwMode="auto">
          <a:xfrm>
            <a:off x="395536" y="2814794"/>
            <a:ext cx="8353425" cy="16880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spcBef>
                <a:spcPts val="0"/>
              </a:spcBef>
              <a:spcAft>
                <a:spcPts val="600"/>
              </a:spcAft>
              <a:buFontTx/>
              <a:buNone/>
            </a:pPr>
            <a:r>
              <a:rPr lang="de-DE" sz="1800" kern="0" dirty="0" smtClean="0"/>
              <a:t>Nicht abziehbar sind Mitgliedsbeiträge an Körperschaften, die</a:t>
            </a:r>
          </a:p>
          <a:p>
            <a:pPr marL="361950" indent="-361950">
              <a:spcBef>
                <a:spcPts val="0"/>
              </a:spcBef>
              <a:spcAft>
                <a:spcPts val="600"/>
              </a:spcAft>
              <a:buFontTx/>
              <a:buNone/>
            </a:pPr>
            <a:r>
              <a:rPr lang="de-DE" sz="1800" kern="0" dirty="0" smtClean="0"/>
              <a:t>1.	den Sport (§ 52 Abs. 2 Satz 1 Nr. 21 der Abgabenordnung),</a:t>
            </a:r>
          </a:p>
          <a:p>
            <a:pPr marL="361950" indent="-361950">
              <a:spcBef>
                <a:spcPts val="0"/>
              </a:spcBef>
              <a:spcAft>
                <a:spcPts val="600"/>
              </a:spcAft>
              <a:buFontTx/>
              <a:buNone/>
            </a:pPr>
            <a:r>
              <a:rPr lang="de-DE" sz="1800" kern="0" dirty="0" smtClean="0"/>
              <a:t>2.	kulturelle Betätigungen, die in erster Linie der Freizeitgestaltung dienen,</a:t>
            </a:r>
          </a:p>
          <a:p>
            <a:pPr marL="361950" indent="-361950">
              <a:spcBef>
                <a:spcPts val="0"/>
              </a:spcBef>
              <a:spcAft>
                <a:spcPts val="600"/>
              </a:spcAft>
              <a:buFontTx/>
              <a:buNone/>
            </a:pPr>
            <a:r>
              <a:rPr lang="de-DE" sz="1800" kern="0" dirty="0" smtClean="0"/>
              <a:t>3.	die Heimatpflege und Heimatkunde (§ 52 Absatz 2 Satz 1 Nummer 22 der Abgabenordnung) oder</a:t>
            </a:r>
          </a:p>
          <a:p>
            <a:pPr marL="361950" indent="-361950">
              <a:spcBef>
                <a:spcPts val="0"/>
              </a:spcBef>
              <a:spcAft>
                <a:spcPts val="600"/>
              </a:spcAft>
              <a:buFontTx/>
              <a:buNone/>
            </a:pPr>
            <a:r>
              <a:rPr lang="de-DE" sz="1800" kern="0" dirty="0" smtClean="0"/>
              <a:t>4.	Zwecke im Sinne des § 52 Absatz 2 Satz 1 Nummer 23 der </a:t>
            </a:r>
            <a:r>
              <a:rPr lang="de-DE" sz="1800" kern="0" dirty="0"/>
              <a:t>Abgabenordnung oder</a:t>
            </a:r>
          </a:p>
          <a:p>
            <a:pPr marL="361950" indent="-361950">
              <a:spcBef>
                <a:spcPts val="0"/>
              </a:spcBef>
              <a:spcAft>
                <a:spcPts val="600"/>
              </a:spcAft>
              <a:buFontTx/>
              <a:buNone/>
            </a:pPr>
            <a:r>
              <a:rPr lang="de-DE" sz="1800" kern="0" dirty="0"/>
              <a:t>5</a:t>
            </a:r>
            <a:r>
              <a:rPr lang="de-DE" sz="1800" kern="0" dirty="0" smtClean="0"/>
              <a:t>.	deren </a:t>
            </a:r>
            <a:r>
              <a:rPr lang="de-DE" sz="1800" kern="0" dirty="0"/>
              <a:t>Zweck nach § 52 Absatz 2 Satz 2 der Abgabenordnung für gemeinnützig erklärt worden ist, weil deren Zweck die Allgemeinheit auf materiellem, geistigem oder sittlichem Gebiet entsprechend einem Zweck nach den Nummern 1 bis 4 fördert.</a:t>
            </a:r>
            <a:endParaRPr lang="de-DE" altLang="de-DE" sz="1800" kern="0" dirty="0"/>
          </a:p>
        </p:txBody>
      </p:sp>
    </p:spTree>
    <p:extLst>
      <p:ext uri="{BB962C8B-B14F-4D97-AF65-F5344CB8AC3E}">
        <p14:creationId xmlns:p14="http://schemas.microsoft.com/office/powerpoint/2010/main" val="142736451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03"/>
                                        </p:tgtEl>
                                        <p:attrNameLst>
                                          <p:attrName>style.visibility</p:attrName>
                                        </p:attrNameLst>
                                      </p:cBhvr>
                                      <p:to>
                                        <p:strVal val="visible"/>
                                      </p:to>
                                    </p:set>
                                    <p:anim calcmode="lin" valueType="num">
                                      <p:cBhvr additive="base">
                                        <p:cTn id="7" dur="500" fill="hold"/>
                                        <p:tgtEl>
                                          <p:spTgt spid="307203"/>
                                        </p:tgtEl>
                                        <p:attrNameLst>
                                          <p:attrName>ppt_x</p:attrName>
                                        </p:attrNameLst>
                                      </p:cBhvr>
                                      <p:tavLst>
                                        <p:tav tm="0">
                                          <p:val>
                                            <p:strVal val="#ppt_x"/>
                                          </p:val>
                                        </p:tav>
                                        <p:tav tm="100000">
                                          <p:val>
                                            <p:strVal val="#ppt_x"/>
                                          </p:val>
                                        </p:tav>
                                      </p:tavLst>
                                    </p:anim>
                                    <p:anim calcmode="lin" valueType="num">
                                      <p:cBhvr additive="base">
                                        <p:cTn id="8" dur="500" fill="hold"/>
                                        <p:tgtEl>
                                          <p:spTgt spid="3072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uiExpand="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Fristen für die Ausstellung von Zuwendungsbescheinigungen</a:t>
            </a:r>
            <a:endParaRPr lang="de-DE" dirty="0"/>
          </a:p>
        </p:txBody>
      </p:sp>
      <p:sp>
        <p:nvSpPr>
          <p:cNvPr id="3" name="Inhaltsplatzhalter 2"/>
          <p:cNvSpPr>
            <a:spLocks noGrp="1"/>
          </p:cNvSpPr>
          <p:nvPr>
            <p:ph idx="1"/>
          </p:nvPr>
        </p:nvSpPr>
        <p:spPr>
          <a:xfrm>
            <a:off x="457200" y="1916832"/>
            <a:ext cx="8229600" cy="1728192"/>
          </a:xfrm>
        </p:spPr>
        <p:txBody>
          <a:bodyPr/>
          <a:lstStyle/>
          <a:p>
            <a:pPr>
              <a:spcBef>
                <a:spcPts val="0"/>
              </a:spcBef>
              <a:spcAft>
                <a:spcPts val="600"/>
              </a:spcAft>
              <a:buNone/>
            </a:pPr>
            <a:r>
              <a:rPr lang="de-DE" sz="1800" b="1" u="sng" dirty="0" smtClean="0"/>
              <a:t>§ 63 Abs. 5 AO:</a:t>
            </a:r>
          </a:p>
          <a:p>
            <a:pPr marL="0" indent="0">
              <a:spcBef>
                <a:spcPts val="0"/>
              </a:spcBef>
              <a:spcAft>
                <a:spcPts val="600"/>
              </a:spcAft>
              <a:buNone/>
            </a:pPr>
            <a:r>
              <a:rPr lang="de-DE" sz="1800" dirty="0" smtClean="0"/>
              <a:t>Körperschaften im Sinne des § 10b Absatz 1 Satz 2 Nummer 2 des Einkommensteuergesetzes dürfen Zuwendungsbestätigungen im Sinne des</a:t>
            </a:r>
            <a:br>
              <a:rPr lang="de-DE" sz="1800" dirty="0" smtClean="0"/>
            </a:br>
            <a:r>
              <a:rPr lang="de-DE" sz="1800" dirty="0" smtClean="0"/>
              <a:t>§ 50 Absatz 1 der Einkommensteuer-Durchführungsverordnung nur ausstellen, wenn</a:t>
            </a:r>
          </a:p>
          <a:p>
            <a:pPr lvl="0">
              <a:spcBef>
                <a:spcPts val="600"/>
              </a:spcBef>
              <a:buNone/>
              <a:defRPr/>
            </a:pPr>
            <a:r>
              <a:rPr lang="de-DE" sz="1800" dirty="0"/>
              <a:t>1. 	das Datum der </a:t>
            </a:r>
            <a:r>
              <a:rPr lang="de-DE" sz="1800" b="1" dirty="0"/>
              <a:t>Anlage zum Körperschaftsteuerbescheid oder </a:t>
            </a:r>
            <a:r>
              <a:rPr lang="de-DE" sz="1800" dirty="0"/>
              <a:t>des </a:t>
            </a:r>
            <a:r>
              <a:rPr lang="de-DE" sz="1800" b="1" dirty="0"/>
              <a:t>Freistellungsbescheids </a:t>
            </a:r>
            <a:r>
              <a:rPr lang="de-DE" sz="1800" dirty="0"/>
              <a:t>nicht </a:t>
            </a:r>
            <a:r>
              <a:rPr lang="de-DE" sz="1800" b="1" dirty="0"/>
              <a:t>länger als fünf Jahre zurückliegt </a:t>
            </a:r>
            <a:r>
              <a:rPr lang="de-DE" sz="1800" dirty="0" smtClean="0"/>
              <a:t>oder</a:t>
            </a:r>
            <a:endParaRPr lang="de-DE" sz="1800" dirty="0"/>
          </a:p>
        </p:txBody>
      </p:sp>
      <p:sp>
        <p:nvSpPr>
          <p:cNvPr id="5" name="Inhaltsplatzhalter 2"/>
          <p:cNvSpPr txBox="1">
            <a:spLocks/>
          </p:cNvSpPr>
          <p:nvPr/>
        </p:nvSpPr>
        <p:spPr bwMode="auto">
          <a:xfrm>
            <a:off x="450611" y="4149080"/>
            <a:ext cx="8229600"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a:spcBef>
                <a:spcPts val="600"/>
              </a:spcBef>
              <a:buFontTx/>
              <a:buNone/>
              <a:defRPr/>
            </a:pPr>
            <a:r>
              <a:rPr lang="de-DE" sz="1800" kern="0" dirty="0" smtClean="0"/>
              <a:t>2. 	die Feststellung der Satzungsmäßigkeit nach § 60a Absatz 1 nicht länger als drei Kalenderjahre zurückliegt und bisher kein Freistellungsbescheid oder keine Anlage zum Körperschaftsteuerbescheid erteilt wurde. </a:t>
            </a:r>
          </a:p>
          <a:p>
            <a:pPr>
              <a:spcBef>
                <a:spcPts val="600"/>
              </a:spcBef>
              <a:buFontTx/>
              <a:buNone/>
              <a:defRPr/>
            </a:pPr>
            <a:r>
              <a:rPr lang="de-DE" sz="1800" b="1" kern="0" dirty="0" smtClean="0"/>
              <a:t>Die Frist ist </a:t>
            </a:r>
            <a:r>
              <a:rPr lang="de-DE" sz="1800" b="1" kern="0" dirty="0" err="1" smtClean="0"/>
              <a:t>taggenau</a:t>
            </a:r>
            <a:r>
              <a:rPr lang="de-DE" sz="1800" b="1" kern="0" dirty="0" smtClean="0"/>
              <a:t> zu berechnen.</a:t>
            </a:r>
            <a:endParaRPr lang="de-DE" sz="1800" b="1" kern="0" dirty="0"/>
          </a:p>
        </p:txBody>
      </p:sp>
    </p:spTree>
    <p:extLst>
      <p:ext uri="{BB962C8B-B14F-4D97-AF65-F5344CB8AC3E}">
        <p14:creationId xmlns:p14="http://schemas.microsoft.com/office/powerpoint/2010/main" val="322578619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755576" y="2564904"/>
            <a:ext cx="7772400" cy="1470025"/>
          </a:xfrm>
          <a:noFill/>
        </p:spPr>
        <p:txBody>
          <a:bodyPr/>
          <a:lstStyle/>
          <a:p>
            <a:pPr algn="ctr" eaLnBrk="1" hangingPunct="1"/>
            <a:r>
              <a:rPr lang="de-DE" b="1" dirty="0" smtClean="0"/>
              <a:t>Die Arbeit im Vorstand</a:t>
            </a:r>
          </a:p>
        </p:txBody>
      </p:sp>
      <p:sp>
        <p:nvSpPr>
          <p:cNvPr id="4" name="Untertitel 3"/>
          <p:cNvSpPr>
            <a:spLocks noGrp="1"/>
          </p:cNvSpPr>
          <p:nvPr>
            <p:ph type="subTitle" idx="1"/>
          </p:nvPr>
        </p:nvSpPr>
        <p:spPr>
          <a:xfrm>
            <a:off x="1441376" y="4196680"/>
            <a:ext cx="6400800" cy="1752600"/>
          </a:xfrm>
        </p:spPr>
        <p:txBody>
          <a:bodyPr/>
          <a:lstStyle/>
          <a:p>
            <a:r>
              <a:rPr lang="de-DE" dirty="0" smtClean="0"/>
              <a:t>Oder: Was, wenn es mehrere</a:t>
            </a:r>
            <a:br>
              <a:rPr lang="de-DE" dirty="0" smtClean="0"/>
            </a:br>
            <a:r>
              <a:rPr lang="de-DE" dirty="0" smtClean="0"/>
              <a:t>Vorstandsmitglieder gibt?</a:t>
            </a:r>
            <a:endParaRPr lang="de-DE" dirty="0"/>
          </a:p>
        </p:txBody>
      </p:sp>
    </p:spTree>
    <p:extLst>
      <p:ext uri="{BB962C8B-B14F-4D97-AF65-F5344CB8AC3E}">
        <p14:creationId xmlns:p14="http://schemas.microsoft.com/office/powerpoint/2010/main" val="4047914886"/>
      </p:ext>
    </p:extLst>
  </p:cSld>
  <p:clrMapOvr>
    <a:masterClrMapping/>
  </p:clrMapOvr>
  <p:transition spd="med">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de-DE" dirty="0" smtClean="0"/>
              <a:t>Die Vertretung durch einen mehrgliedrigen Vorstand</a:t>
            </a:r>
          </a:p>
        </p:txBody>
      </p:sp>
      <p:sp>
        <p:nvSpPr>
          <p:cNvPr id="234499" name="Rectangle 3"/>
          <p:cNvSpPr>
            <a:spLocks noGrp="1" noChangeArrowheads="1"/>
          </p:cNvSpPr>
          <p:nvPr>
            <p:ph type="body" idx="1"/>
          </p:nvPr>
        </p:nvSpPr>
        <p:spPr>
          <a:xfrm>
            <a:off x="467544" y="2229793"/>
            <a:ext cx="8229600" cy="1079574"/>
          </a:xfrm>
        </p:spPr>
        <p:txBody>
          <a:bodyPr/>
          <a:lstStyle/>
          <a:p>
            <a:pPr marL="536575" indent="-536575" eaLnBrk="1" hangingPunct="1">
              <a:spcBef>
                <a:spcPct val="50000"/>
              </a:spcBef>
              <a:buNone/>
            </a:pPr>
            <a:r>
              <a:rPr lang="de-DE" b="1" u="sng" dirty="0" smtClean="0"/>
              <a:t>§ 26 Abs. 2 Satz 1 BGB:</a:t>
            </a:r>
            <a:endParaRPr lang="de-DE" b="1" dirty="0" smtClean="0"/>
          </a:p>
          <a:p>
            <a:pPr marL="0" indent="0">
              <a:buNone/>
            </a:pPr>
            <a:r>
              <a:rPr lang="de-DE" dirty="0" smtClean="0"/>
              <a:t>Besteht </a:t>
            </a:r>
            <a:r>
              <a:rPr lang="de-DE" dirty="0"/>
              <a:t>der </a:t>
            </a:r>
            <a:r>
              <a:rPr lang="de-DE" b="1" dirty="0"/>
              <a:t>Vorstand aus mehreren Personen</a:t>
            </a:r>
            <a:r>
              <a:rPr lang="de-DE" dirty="0"/>
              <a:t>, so wird der Verein durch die </a:t>
            </a:r>
            <a:r>
              <a:rPr lang="de-DE" b="1" dirty="0"/>
              <a:t>Mehrheit der </a:t>
            </a:r>
            <a:r>
              <a:rPr lang="de-DE" b="1" dirty="0" smtClean="0"/>
              <a:t>Vorstandsmitglieder </a:t>
            </a:r>
            <a:r>
              <a:rPr lang="de-DE" dirty="0" smtClean="0"/>
              <a:t>vertreten.</a:t>
            </a:r>
          </a:p>
        </p:txBody>
      </p:sp>
      <p:grpSp>
        <p:nvGrpSpPr>
          <p:cNvPr id="8" name="Gruppieren 7"/>
          <p:cNvGrpSpPr/>
          <p:nvPr/>
        </p:nvGrpSpPr>
        <p:grpSpPr>
          <a:xfrm>
            <a:off x="467544" y="3573016"/>
            <a:ext cx="8229600" cy="1656184"/>
            <a:chOff x="484358" y="3629660"/>
            <a:chExt cx="8229600" cy="1656184"/>
          </a:xfrm>
        </p:grpSpPr>
        <p:sp>
          <p:nvSpPr>
            <p:cNvPr id="9" name="Rectangle 5"/>
            <p:cNvSpPr>
              <a:spLocks noChangeArrowheads="1"/>
            </p:cNvSpPr>
            <p:nvPr/>
          </p:nvSpPr>
          <p:spPr bwMode="auto">
            <a:xfrm>
              <a:off x="484358" y="3974129"/>
              <a:ext cx="8229600" cy="1311715"/>
            </a:xfrm>
            <a:prstGeom prst="rect">
              <a:avLst/>
            </a:prstGeom>
            <a:noFill/>
            <a:ln w="28575">
              <a:noFill/>
              <a:miter lim="800000"/>
              <a:headEnd/>
              <a:tailEnd/>
            </a:ln>
          </p:spPr>
          <p:txBody>
            <a:bodyPr/>
            <a:lstStyle/>
            <a:p>
              <a:pPr lvl="0">
                <a:spcBef>
                  <a:spcPts val="0"/>
                </a:spcBef>
                <a:spcAft>
                  <a:spcPts val="600"/>
                </a:spcAft>
                <a:defRPr/>
              </a:pPr>
              <a:r>
                <a:rPr lang="de-DE" b="1" u="sng" kern="0" dirty="0"/>
                <a:t>§ 40 Satz 1 BGB:</a:t>
              </a:r>
            </a:p>
            <a:p>
              <a:pPr lvl="0">
                <a:spcBef>
                  <a:spcPts val="0"/>
                </a:spcBef>
                <a:spcAft>
                  <a:spcPts val="600"/>
                </a:spcAft>
                <a:defRPr/>
              </a:pPr>
              <a:r>
                <a:rPr lang="de-DE" kern="0" dirty="0"/>
                <a:t>Die Vorschriften des </a:t>
              </a:r>
              <a:r>
                <a:rPr lang="de-DE" b="1" kern="0" dirty="0"/>
                <a:t>§ 26 Absatz 2 Satz 1</a:t>
              </a:r>
              <a:r>
                <a:rPr lang="de-DE" kern="0" dirty="0"/>
                <a:t> … finden insoweit keine Anwendung als die Satzung ein anderes bestimmt.</a:t>
              </a:r>
            </a:p>
          </p:txBody>
        </p:sp>
        <p:sp>
          <p:nvSpPr>
            <p:cNvPr id="10"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Tree>
    <p:extLst>
      <p:ext uri="{BB962C8B-B14F-4D97-AF65-F5344CB8AC3E}">
        <p14:creationId xmlns:p14="http://schemas.microsoft.com/office/powerpoint/2010/main" val="76945674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4499"/>
                                        </p:tgtEl>
                                        <p:attrNameLst>
                                          <p:attrName>style.visibility</p:attrName>
                                        </p:attrNameLst>
                                      </p:cBhvr>
                                      <p:to>
                                        <p:strVal val="visible"/>
                                      </p:to>
                                    </p:set>
                                    <p:anim calcmode="lin" valueType="num">
                                      <p:cBhvr additive="base">
                                        <p:cTn id="7" dur="500" fill="hold"/>
                                        <p:tgtEl>
                                          <p:spTgt spid="234499"/>
                                        </p:tgtEl>
                                        <p:attrNameLst>
                                          <p:attrName>ppt_x</p:attrName>
                                        </p:attrNameLst>
                                      </p:cBhvr>
                                      <p:tavLst>
                                        <p:tav tm="0">
                                          <p:val>
                                            <p:strVal val="#ppt_x"/>
                                          </p:val>
                                        </p:tav>
                                        <p:tav tm="100000">
                                          <p:val>
                                            <p:strVal val="#ppt_x"/>
                                          </p:val>
                                        </p:tav>
                                      </p:tavLst>
                                    </p:anim>
                                    <p:anim calcmode="lin" valueType="num">
                                      <p:cBhvr additive="base">
                                        <p:cTn id="8" dur="500" fill="hold"/>
                                        <p:tgtEl>
                                          <p:spTgt spid="2344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Beschlussfassung im mehrgliedrigen Vorstand</a:t>
            </a:r>
            <a:endParaRPr lang="de-DE" dirty="0"/>
          </a:p>
        </p:txBody>
      </p:sp>
      <p:sp>
        <p:nvSpPr>
          <p:cNvPr id="3" name="Inhaltsplatzhalter 2"/>
          <p:cNvSpPr>
            <a:spLocks noGrp="1"/>
          </p:cNvSpPr>
          <p:nvPr>
            <p:ph idx="1"/>
          </p:nvPr>
        </p:nvSpPr>
        <p:spPr>
          <a:xfrm>
            <a:off x="468313" y="1700808"/>
            <a:ext cx="8229600" cy="1440631"/>
          </a:xfrm>
        </p:spPr>
        <p:txBody>
          <a:bodyPr/>
          <a:lstStyle/>
          <a:p>
            <a:pPr marL="0" indent="0">
              <a:spcBef>
                <a:spcPts val="0"/>
              </a:spcBef>
              <a:spcAft>
                <a:spcPts val="600"/>
              </a:spcAft>
              <a:buNone/>
            </a:pPr>
            <a:r>
              <a:rPr lang="de-DE" b="1" u="sng" dirty="0"/>
              <a:t>§ 28 </a:t>
            </a:r>
            <a:r>
              <a:rPr lang="de-DE" b="1" u="sng" dirty="0" smtClean="0"/>
              <a:t>BGB:</a:t>
            </a:r>
            <a:endParaRPr lang="de-DE" b="1" dirty="0"/>
          </a:p>
          <a:p>
            <a:pPr marL="0" indent="0">
              <a:spcBef>
                <a:spcPts val="0"/>
              </a:spcBef>
              <a:spcAft>
                <a:spcPts val="600"/>
              </a:spcAft>
              <a:buNone/>
            </a:pPr>
            <a:r>
              <a:rPr lang="de-DE" dirty="0" smtClean="0"/>
              <a:t>Bei </a:t>
            </a:r>
            <a:r>
              <a:rPr lang="de-DE" dirty="0"/>
              <a:t>einem Vorstand, der aus mehreren Personen besteht, erfolgt die </a:t>
            </a:r>
            <a:r>
              <a:rPr lang="de-DE" dirty="0" smtClean="0"/>
              <a:t>Beschlussfassung nach </a:t>
            </a:r>
            <a:r>
              <a:rPr lang="de-DE" dirty="0"/>
              <a:t>den für die Beschlüsse der Mitglieder des Vereins geltenden Vorschriften der §§ </a:t>
            </a:r>
            <a:r>
              <a:rPr lang="de-DE" dirty="0" smtClean="0"/>
              <a:t>32 und </a:t>
            </a:r>
            <a:r>
              <a:rPr lang="de-DE" dirty="0"/>
              <a:t>34</a:t>
            </a:r>
            <a:r>
              <a:rPr lang="de-DE" dirty="0" smtClean="0"/>
              <a:t>.</a:t>
            </a:r>
            <a:endParaRPr lang="de-DE" dirty="0"/>
          </a:p>
        </p:txBody>
      </p:sp>
      <p:grpSp>
        <p:nvGrpSpPr>
          <p:cNvPr id="7" name="Gruppieren 6"/>
          <p:cNvGrpSpPr/>
          <p:nvPr/>
        </p:nvGrpSpPr>
        <p:grpSpPr>
          <a:xfrm>
            <a:off x="467544" y="3284984"/>
            <a:ext cx="8229600" cy="1656184"/>
            <a:chOff x="484358" y="3629660"/>
            <a:chExt cx="8229600" cy="1656184"/>
          </a:xfrm>
        </p:grpSpPr>
        <p:sp>
          <p:nvSpPr>
            <p:cNvPr id="8" name="Rectangle 5"/>
            <p:cNvSpPr>
              <a:spLocks noChangeArrowheads="1"/>
            </p:cNvSpPr>
            <p:nvPr/>
          </p:nvSpPr>
          <p:spPr bwMode="auto">
            <a:xfrm>
              <a:off x="484358" y="3974129"/>
              <a:ext cx="8229600" cy="1311715"/>
            </a:xfrm>
            <a:prstGeom prst="rect">
              <a:avLst/>
            </a:prstGeom>
            <a:noFill/>
            <a:ln w="28575">
              <a:noFill/>
              <a:miter lim="800000"/>
              <a:headEnd/>
              <a:tailEnd/>
            </a:ln>
          </p:spPr>
          <p:txBody>
            <a:bodyPr/>
            <a:lstStyle/>
            <a:p>
              <a:pPr>
                <a:spcBef>
                  <a:spcPts val="0"/>
                </a:spcBef>
                <a:spcAft>
                  <a:spcPts val="600"/>
                </a:spcAft>
              </a:pPr>
              <a:r>
                <a:rPr lang="de-DE" b="1" u="sng" dirty="0"/>
                <a:t>§ 32 Abs. 1 BGB:</a:t>
              </a:r>
              <a:endParaRPr lang="de-DE" b="1" dirty="0"/>
            </a:p>
            <a:p>
              <a:pPr>
                <a:spcBef>
                  <a:spcPts val="0"/>
                </a:spcBef>
                <a:spcAft>
                  <a:spcPts val="600"/>
                </a:spcAft>
              </a:pPr>
              <a:r>
                <a:rPr lang="de-DE" dirty="0"/>
                <a:t>Die Angelegenheiten des Vereins werden, soweit sie nicht von dem Vorstand oder einem anderen Vereinsorgan zu besorgen sind, durch Beschlussfassung in einer </a:t>
              </a:r>
              <a:r>
                <a:rPr lang="de-DE" b="1" dirty="0"/>
                <a:t>Versammlung der Mitglieder </a:t>
              </a:r>
              <a:r>
                <a:rPr lang="de-DE" dirty="0" smtClean="0"/>
                <a:t>geordnet.</a:t>
              </a:r>
            </a:p>
            <a:p>
              <a:pPr>
                <a:spcBef>
                  <a:spcPts val="0"/>
                </a:spcBef>
                <a:spcAft>
                  <a:spcPts val="600"/>
                </a:spcAft>
              </a:pPr>
              <a:r>
                <a:rPr lang="de-DE" dirty="0" smtClean="0"/>
                <a:t>Zur </a:t>
              </a:r>
              <a:r>
                <a:rPr lang="de-DE" dirty="0"/>
                <a:t>Gültigkeit des Beschlusses ist erforderlich, dass der </a:t>
              </a:r>
              <a:r>
                <a:rPr lang="de-DE" b="1" dirty="0"/>
                <a:t>Gegenstand bei der Berufung bezeichnet </a:t>
              </a:r>
              <a:r>
                <a:rPr lang="de-DE" dirty="0" smtClean="0"/>
                <a:t>wird.</a:t>
              </a:r>
            </a:p>
            <a:p>
              <a:pPr>
                <a:spcBef>
                  <a:spcPts val="0"/>
                </a:spcBef>
                <a:spcAft>
                  <a:spcPts val="600"/>
                </a:spcAft>
              </a:pPr>
              <a:r>
                <a:rPr lang="de-DE" dirty="0" smtClean="0"/>
                <a:t>Bei </a:t>
              </a:r>
              <a:r>
                <a:rPr lang="de-DE" dirty="0"/>
                <a:t>der Beschlussfassung entscheidet die </a:t>
              </a:r>
              <a:r>
                <a:rPr lang="de-DE" b="1" dirty="0"/>
                <a:t>Mehrheit der abgegebenen Stimmen</a:t>
              </a:r>
              <a:r>
                <a:rPr lang="de-DE" dirty="0"/>
                <a:t>.</a:t>
              </a:r>
            </a:p>
          </p:txBody>
        </p:sp>
        <p:sp>
          <p:nvSpPr>
            <p:cNvPr id="9"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Tree>
    <p:extLst>
      <p:ext uri="{BB962C8B-B14F-4D97-AF65-F5344CB8AC3E}">
        <p14:creationId xmlns:p14="http://schemas.microsoft.com/office/powerpoint/2010/main" val="172915060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632521"/>
            <a:ext cx="7772400" cy="1470025"/>
          </a:xfrm>
        </p:spPr>
        <p:txBody>
          <a:bodyPr/>
          <a:lstStyle/>
          <a:p>
            <a:r>
              <a:rPr lang="de-DE" dirty="0" smtClean="0"/>
              <a:t>Vergütung für den Vorstand</a:t>
            </a:r>
            <a:endParaRPr lang="de-DE" dirty="0"/>
          </a:p>
        </p:txBody>
      </p:sp>
      <p:sp>
        <p:nvSpPr>
          <p:cNvPr id="3" name="Untertitel 2"/>
          <p:cNvSpPr>
            <a:spLocks noGrp="1"/>
          </p:cNvSpPr>
          <p:nvPr>
            <p:ph type="subTitle" idx="1"/>
          </p:nvPr>
        </p:nvSpPr>
        <p:spPr>
          <a:xfrm>
            <a:off x="1371600" y="4124672"/>
            <a:ext cx="6400800" cy="1752600"/>
          </a:xfrm>
        </p:spPr>
        <p:txBody>
          <a:bodyPr/>
          <a:lstStyle/>
          <a:p>
            <a:r>
              <a:rPr lang="de-DE" dirty="0" smtClean="0"/>
              <a:t>Oder: Alles umsonst?</a:t>
            </a:r>
            <a:endParaRPr lang="de-DE" dirty="0"/>
          </a:p>
        </p:txBody>
      </p:sp>
    </p:spTree>
    <p:extLst>
      <p:ext uri="{BB962C8B-B14F-4D97-AF65-F5344CB8AC3E}">
        <p14:creationId xmlns:p14="http://schemas.microsoft.com/office/powerpoint/2010/main" val="1895497497"/>
      </p:ext>
    </p:extLst>
  </p:cSld>
  <p:clrMapOvr>
    <a:masterClrMapping/>
  </p:clrMapOvr>
  <p:transition spd="med">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e-DE" altLang="de-DE" smtClean="0"/>
              <a:t>Das Auftragsverhältnis</a:t>
            </a:r>
          </a:p>
        </p:txBody>
      </p:sp>
      <p:sp>
        <p:nvSpPr>
          <p:cNvPr id="342019" name="Text Box 3"/>
          <p:cNvSpPr>
            <a:spLocks noGrp="1" noChangeArrowheads="1"/>
          </p:cNvSpPr>
          <p:nvPr>
            <p:ph type="body" idx="1"/>
          </p:nvPr>
        </p:nvSpPr>
        <p:spPr>
          <a:xfrm>
            <a:off x="395288" y="1607779"/>
            <a:ext cx="8353425" cy="1029133"/>
          </a:xfrm>
        </p:spPr>
        <p:txBody>
          <a:bodyPr/>
          <a:lstStyle/>
          <a:p>
            <a:pPr marL="0" indent="0">
              <a:spcBef>
                <a:spcPts val="0"/>
              </a:spcBef>
              <a:spcAft>
                <a:spcPts val="600"/>
              </a:spcAft>
              <a:buNone/>
            </a:pPr>
            <a:r>
              <a:rPr lang="de-DE" altLang="de-DE" b="1" u="sng" dirty="0" smtClean="0"/>
              <a:t>§ 27 Abs. 3 BGB:</a:t>
            </a:r>
          </a:p>
          <a:p>
            <a:pPr marL="0" indent="0">
              <a:spcBef>
                <a:spcPts val="0"/>
              </a:spcBef>
              <a:spcAft>
                <a:spcPts val="600"/>
              </a:spcAft>
              <a:buNone/>
            </a:pPr>
            <a:r>
              <a:rPr lang="de-DE" altLang="de-DE" dirty="0" smtClean="0"/>
              <a:t>Auf die Geschäftsführung des Vorstands finden die für den Auftrag geltenden Vorschriften der §§ 664 bis 670 entsprechende Anwendung.</a:t>
            </a:r>
          </a:p>
        </p:txBody>
      </p:sp>
      <p:sp>
        <p:nvSpPr>
          <p:cNvPr id="8" name="Text Box 3"/>
          <p:cNvSpPr txBox="1">
            <a:spLocks noChangeArrowheads="1"/>
          </p:cNvSpPr>
          <p:nvPr/>
        </p:nvSpPr>
        <p:spPr bwMode="auto">
          <a:xfrm>
            <a:off x="395536" y="2569518"/>
            <a:ext cx="8353425" cy="427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spcBef>
                <a:spcPts val="0"/>
              </a:spcBef>
              <a:spcAft>
                <a:spcPts val="600"/>
              </a:spcAft>
              <a:buFontTx/>
              <a:buNone/>
            </a:pPr>
            <a:r>
              <a:rPr lang="de-DE" sz="1800" b="1" kern="0" dirty="0" smtClean="0"/>
              <a:t>Die Mitglieder des Vorstands sind unentgeltlich tätig.</a:t>
            </a:r>
            <a:endParaRPr lang="de-DE" altLang="de-DE" sz="1800" kern="0" dirty="0" smtClean="0"/>
          </a:p>
        </p:txBody>
      </p:sp>
      <p:grpSp>
        <p:nvGrpSpPr>
          <p:cNvPr id="18" name="Gruppieren 17"/>
          <p:cNvGrpSpPr/>
          <p:nvPr/>
        </p:nvGrpSpPr>
        <p:grpSpPr>
          <a:xfrm>
            <a:off x="457200" y="5021793"/>
            <a:ext cx="8229600" cy="1507762"/>
            <a:chOff x="484358" y="3629660"/>
            <a:chExt cx="8229600" cy="1507762"/>
          </a:xfrm>
        </p:grpSpPr>
        <p:sp>
          <p:nvSpPr>
            <p:cNvPr id="19" name="Rectangle 5"/>
            <p:cNvSpPr>
              <a:spLocks noChangeArrowheads="1"/>
            </p:cNvSpPr>
            <p:nvPr/>
          </p:nvSpPr>
          <p:spPr bwMode="auto">
            <a:xfrm>
              <a:off x="484358" y="3974130"/>
              <a:ext cx="8229600" cy="1163292"/>
            </a:xfrm>
            <a:prstGeom prst="rect">
              <a:avLst/>
            </a:prstGeom>
            <a:noFill/>
            <a:ln w="28575">
              <a:noFill/>
              <a:miter lim="800000"/>
              <a:headEnd/>
              <a:tailEnd/>
            </a:ln>
          </p:spPr>
          <p:txBody>
            <a:bodyPr/>
            <a:lstStyle/>
            <a:p>
              <a:pPr>
                <a:spcBef>
                  <a:spcPts val="600"/>
                </a:spcBef>
              </a:pPr>
              <a:r>
                <a:rPr lang="de-DE" b="1" u="sng" dirty="0"/>
                <a:t>§ 40 Satz 1 BGB:</a:t>
              </a:r>
            </a:p>
            <a:p>
              <a:pPr>
                <a:spcBef>
                  <a:spcPts val="600"/>
                </a:spcBef>
              </a:pPr>
              <a:r>
                <a:rPr lang="de-DE" dirty="0"/>
                <a:t>Die Vorschriften des … </a:t>
              </a:r>
              <a:r>
                <a:rPr lang="de-DE" b="1" dirty="0"/>
                <a:t>§ 27 Absatz 3</a:t>
              </a:r>
              <a:r>
                <a:rPr lang="de-DE" dirty="0"/>
                <a:t> … finden insoweit keine Anwendung als die </a:t>
              </a:r>
              <a:r>
                <a:rPr lang="de-DE" b="1" dirty="0"/>
                <a:t>Satzung </a:t>
              </a:r>
              <a:r>
                <a:rPr lang="de-DE" dirty="0"/>
                <a:t>ein anderes bestimmt.</a:t>
              </a:r>
            </a:p>
          </p:txBody>
        </p:sp>
        <p:sp>
          <p:nvSpPr>
            <p:cNvPr id="20"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grpSp>
        <p:nvGrpSpPr>
          <p:cNvPr id="21" name="Gruppieren 20"/>
          <p:cNvGrpSpPr/>
          <p:nvPr/>
        </p:nvGrpSpPr>
        <p:grpSpPr>
          <a:xfrm>
            <a:off x="468313" y="3140967"/>
            <a:ext cx="8229600" cy="1728193"/>
            <a:chOff x="416745" y="4924052"/>
            <a:chExt cx="8229600" cy="1571085"/>
          </a:xfrm>
        </p:grpSpPr>
        <p:sp>
          <p:nvSpPr>
            <p:cNvPr id="22" name="Rectangle 5"/>
            <p:cNvSpPr>
              <a:spLocks noChangeArrowheads="1"/>
            </p:cNvSpPr>
            <p:nvPr/>
          </p:nvSpPr>
          <p:spPr bwMode="auto">
            <a:xfrm>
              <a:off x="416745" y="5329656"/>
              <a:ext cx="8229600" cy="116548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i="1">
                  <a:solidFill>
                    <a:schemeClr val="tx1"/>
                  </a:solidFill>
                  <a:latin typeface="Arial" panose="020B0604020202020204" pitchFamily="34" charset="0"/>
                  <a:cs typeface="Arial" panose="020B0604020202020204" pitchFamily="34" charset="0"/>
                </a:defRPr>
              </a:lvl1pPr>
              <a:lvl2pPr marL="742950" indent="-285750" eaLnBrk="0" hangingPunct="0">
                <a:defRPr i="1">
                  <a:solidFill>
                    <a:schemeClr val="tx1"/>
                  </a:solidFill>
                  <a:latin typeface="Arial" panose="020B0604020202020204" pitchFamily="34" charset="0"/>
                  <a:cs typeface="Arial" panose="020B0604020202020204" pitchFamily="34" charset="0"/>
                </a:defRPr>
              </a:lvl2pPr>
              <a:lvl3pPr marL="1143000" indent="-228600" eaLnBrk="0" hangingPunct="0">
                <a:defRPr i="1">
                  <a:solidFill>
                    <a:schemeClr val="tx1"/>
                  </a:solidFill>
                  <a:latin typeface="Arial" panose="020B0604020202020204" pitchFamily="34" charset="0"/>
                  <a:cs typeface="Arial" panose="020B0604020202020204" pitchFamily="34" charset="0"/>
                </a:defRPr>
              </a:lvl3pPr>
              <a:lvl4pPr marL="1600200" indent="-228600" eaLnBrk="0" hangingPunct="0">
                <a:defRPr i="1">
                  <a:solidFill>
                    <a:schemeClr val="tx1"/>
                  </a:solidFill>
                  <a:latin typeface="Arial" panose="020B0604020202020204" pitchFamily="34" charset="0"/>
                  <a:cs typeface="Arial" panose="020B0604020202020204" pitchFamily="34" charset="0"/>
                </a:defRPr>
              </a:lvl4pPr>
              <a:lvl5pPr marL="2057400" indent="-228600" eaLnBrk="0" hangingPunct="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eaLnBrk="1" hangingPunct="1">
                <a:spcBef>
                  <a:spcPts val="0"/>
                </a:spcBef>
                <a:spcAft>
                  <a:spcPts val="600"/>
                </a:spcAft>
              </a:pPr>
              <a:r>
                <a:rPr lang="de-DE" altLang="de-DE" dirty="0"/>
                <a:t>„Grundsätzlich ist ein Vereinsvorstand zur ehrenamtlichen Tätigkeit verpflichtet.“</a:t>
              </a:r>
            </a:p>
            <a:p>
              <a:pPr eaLnBrk="1" hangingPunct="1">
                <a:spcBef>
                  <a:spcPts val="0"/>
                </a:spcBef>
                <a:spcAft>
                  <a:spcPts val="600"/>
                </a:spcAft>
              </a:pPr>
              <a:r>
                <a:rPr lang="de-DE" altLang="de-DE" i="0" dirty="0"/>
                <a:t>(BGH, Urt. v. 14.12.1987, Az. II ZR 53/87; bestätigt mit Urt. v. 03.12.2007, Az. II ZR 22/07)</a:t>
              </a:r>
            </a:p>
          </p:txBody>
        </p:sp>
        <p:sp>
          <p:nvSpPr>
            <p:cNvPr id="23" name="AutoShape 6"/>
            <p:cNvSpPr>
              <a:spLocks noChangeArrowheads="1"/>
            </p:cNvSpPr>
            <p:nvPr/>
          </p:nvSpPr>
          <p:spPr bwMode="auto">
            <a:xfrm>
              <a:off x="4039701" y="4924052"/>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Tree>
    <p:extLst>
      <p:ext uri="{BB962C8B-B14F-4D97-AF65-F5344CB8AC3E}">
        <p14:creationId xmlns:p14="http://schemas.microsoft.com/office/powerpoint/2010/main" val="151403758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2019"/>
                                        </p:tgtEl>
                                        <p:attrNameLst>
                                          <p:attrName>style.visibility</p:attrName>
                                        </p:attrNameLst>
                                      </p:cBhvr>
                                      <p:to>
                                        <p:strVal val="visible"/>
                                      </p:to>
                                    </p:set>
                                    <p:anim calcmode="lin" valueType="num">
                                      <p:cBhvr additive="base">
                                        <p:cTn id="7" dur="500" fill="hold"/>
                                        <p:tgtEl>
                                          <p:spTgt spid="342019"/>
                                        </p:tgtEl>
                                        <p:attrNameLst>
                                          <p:attrName>ppt_x</p:attrName>
                                        </p:attrNameLst>
                                      </p:cBhvr>
                                      <p:tavLst>
                                        <p:tav tm="0">
                                          <p:val>
                                            <p:strVal val="#ppt_x"/>
                                          </p:val>
                                        </p:tav>
                                        <p:tav tm="100000">
                                          <p:val>
                                            <p:strVal val="#ppt_x"/>
                                          </p:val>
                                        </p:tav>
                                      </p:tavLst>
                                    </p:anim>
                                    <p:anim calcmode="lin" valueType="num">
                                      <p:cBhvr additive="base">
                                        <p:cTn id="8" dur="500" fill="hold"/>
                                        <p:tgtEl>
                                          <p:spTgt spid="3420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utoUpdateAnimBg="0"/>
      <p:bldP spid="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e-DE" altLang="de-DE" dirty="0" smtClean="0"/>
              <a:t>Der Aufwendungsersatzanspruch</a:t>
            </a:r>
          </a:p>
        </p:txBody>
      </p:sp>
      <p:sp>
        <p:nvSpPr>
          <p:cNvPr id="342019" name="Text Box 3"/>
          <p:cNvSpPr>
            <a:spLocks noGrp="1" noChangeArrowheads="1"/>
          </p:cNvSpPr>
          <p:nvPr>
            <p:ph type="body" idx="1"/>
          </p:nvPr>
        </p:nvSpPr>
        <p:spPr>
          <a:xfrm>
            <a:off x="395288" y="2183843"/>
            <a:ext cx="8353425" cy="1029133"/>
          </a:xfrm>
        </p:spPr>
        <p:txBody>
          <a:bodyPr/>
          <a:lstStyle/>
          <a:p>
            <a:pPr marL="0" indent="0">
              <a:spcBef>
                <a:spcPts val="0"/>
              </a:spcBef>
              <a:spcAft>
                <a:spcPts val="600"/>
              </a:spcAft>
              <a:buNone/>
            </a:pPr>
            <a:r>
              <a:rPr lang="de-DE" altLang="de-DE" b="1" u="sng" dirty="0" smtClean="0"/>
              <a:t>§ 27 Abs. 3 Satz 1 BGB:</a:t>
            </a:r>
          </a:p>
          <a:p>
            <a:pPr marL="0" indent="0">
              <a:spcBef>
                <a:spcPts val="0"/>
              </a:spcBef>
              <a:spcAft>
                <a:spcPts val="600"/>
              </a:spcAft>
              <a:buNone/>
            </a:pPr>
            <a:r>
              <a:rPr lang="de-DE" altLang="de-DE" dirty="0" smtClean="0"/>
              <a:t>Auf die Geschäftsführung des Vorstands finden die für den Auftrag geltenden Vorschriften der §§ 664 bis 670 entsprechende Anwendung.</a:t>
            </a:r>
          </a:p>
        </p:txBody>
      </p:sp>
      <p:grpSp>
        <p:nvGrpSpPr>
          <p:cNvPr id="18" name="Gruppieren 17"/>
          <p:cNvGrpSpPr/>
          <p:nvPr/>
        </p:nvGrpSpPr>
        <p:grpSpPr>
          <a:xfrm>
            <a:off x="457200" y="3649430"/>
            <a:ext cx="8229600" cy="1507762"/>
            <a:chOff x="484358" y="3629660"/>
            <a:chExt cx="8229600" cy="1507762"/>
          </a:xfrm>
        </p:grpSpPr>
        <p:sp>
          <p:nvSpPr>
            <p:cNvPr id="19" name="Rectangle 5"/>
            <p:cNvSpPr>
              <a:spLocks noChangeArrowheads="1"/>
            </p:cNvSpPr>
            <p:nvPr/>
          </p:nvSpPr>
          <p:spPr bwMode="auto">
            <a:xfrm>
              <a:off x="484358" y="3974130"/>
              <a:ext cx="8229600" cy="1163292"/>
            </a:xfrm>
            <a:prstGeom prst="rect">
              <a:avLst/>
            </a:prstGeom>
            <a:noFill/>
            <a:ln w="28575">
              <a:noFill/>
              <a:miter lim="800000"/>
              <a:headEnd/>
              <a:tailEnd/>
            </a:ln>
          </p:spPr>
          <p:txBody>
            <a:bodyPr/>
            <a:lstStyle/>
            <a:p>
              <a:pPr>
                <a:spcBef>
                  <a:spcPts val="600"/>
                </a:spcBef>
              </a:pPr>
              <a:r>
                <a:rPr lang="de-DE" b="1" u="sng" dirty="0"/>
                <a:t>§ 670 BGB:</a:t>
              </a:r>
            </a:p>
            <a:p>
              <a:pPr>
                <a:spcBef>
                  <a:spcPts val="600"/>
                </a:spcBef>
              </a:pPr>
              <a:r>
                <a:rPr lang="de-DE" dirty="0"/>
                <a:t>Macht der Beauftragte zum Zwecke der Ausführung des Auftrags Aufwendungen, die er den Umständen nach für erforderlich halten darf, so ist der Auftraggeber zum Ersatz verpflichtet.</a:t>
              </a:r>
            </a:p>
          </p:txBody>
        </p:sp>
        <p:sp>
          <p:nvSpPr>
            <p:cNvPr id="20"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Tree>
    <p:extLst>
      <p:ext uri="{BB962C8B-B14F-4D97-AF65-F5344CB8AC3E}">
        <p14:creationId xmlns:p14="http://schemas.microsoft.com/office/powerpoint/2010/main" val="336224047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2019"/>
                                        </p:tgtEl>
                                        <p:attrNameLst>
                                          <p:attrName>style.visibility</p:attrName>
                                        </p:attrNameLst>
                                      </p:cBhvr>
                                      <p:to>
                                        <p:strVal val="visible"/>
                                      </p:to>
                                    </p:set>
                                    <p:anim calcmode="lin" valueType="num">
                                      <p:cBhvr additive="base">
                                        <p:cTn id="7" dur="500" fill="hold"/>
                                        <p:tgtEl>
                                          <p:spTgt spid="342019"/>
                                        </p:tgtEl>
                                        <p:attrNameLst>
                                          <p:attrName>ppt_x</p:attrName>
                                        </p:attrNameLst>
                                      </p:cBhvr>
                                      <p:tavLst>
                                        <p:tav tm="0">
                                          <p:val>
                                            <p:strVal val="#ppt_x"/>
                                          </p:val>
                                        </p:tav>
                                        <p:tav tm="100000">
                                          <p:val>
                                            <p:strVal val="#ppt_x"/>
                                          </p:val>
                                        </p:tav>
                                      </p:tavLst>
                                    </p:anim>
                                    <p:anim calcmode="lin" valueType="num">
                                      <p:cBhvr additive="base">
                                        <p:cTn id="8" dur="500" fill="hold"/>
                                        <p:tgtEl>
                                          <p:spTgt spid="3420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492896"/>
            <a:ext cx="8134672" cy="1470025"/>
          </a:xfrm>
        </p:spPr>
        <p:txBody>
          <a:bodyPr/>
          <a:lstStyle/>
          <a:p>
            <a:r>
              <a:rPr lang="de-DE" dirty="0" smtClean="0"/>
              <a:t>Haftet der Vorstand dem Verein auf Schadensersatz?</a:t>
            </a:r>
            <a:endParaRPr lang="de-DE" dirty="0"/>
          </a:p>
        </p:txBody>
      </p:sp>
      <p:sp>
        <p:nvSpPr>
          <p:cNvPr id="3" name="Untertitel 2"/>
          <p:cNvSpPr>
            <a:spLocks noGrp="1"/>
          </p:cNvSpPr>
          <p:nvPr>
            <p:ph type="subTitle" idx="1"/>
          </p:nvPr>
        </p:nvSpPr>
        <p:spPr>
          <a:xfrm>
            <a:off x="1371600" y="4484712"/>
            <a:ext cx="6400800" cy="1752600"/>
          </a:xfrm>
        </p:spPr>
        <p:txBody>
          <a:bodyPr/>
          <a:lstStyle/>
          <a:p>
            <a:r>
              <a:rPr lang="de-DE" dirty="0" smtClean="0"/>
              <a:t>Oder: Jeder macht mal Fehler!</a:t>
            </a:r>
            <a:endParaRPr lang="de-DE" dirty="0"/>
          </a:p>
        </p:txBody>
      </p:sp>
    </p:spTree>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DE" altLang="de-DE" smtClean="0"/>
              <a:t>www.RKPN.de</a:t>
            </a:r>
          </a:p>
        </p:txBody>
      </p:sp>
      <p:pic>
        <p:nvPicPr>
          <p:cNvPr id="2" name="Grafik 1"/>
          <p:cNvPicPr>
            <a:picLocks noChangeAspect="1"/>
          </p:cNvPicPr>
          <p:nvPr/>
        </p:nvPicPr>
        <p:blipFill>
          <a:blip r:embed="rId3"/>
          <a:stretch>
            <a:fillRect/>
          </a:stretch>
        </p:blipFill>
        <p:spPr>
          <a:xfrm>
            <a:off x="899592" y="1340768"/>
            <a:ext cx="7344047" cy="5006818"/>
          </a:xfrm>
          <a:prstGeom prst="rect">
            <a:avLst/>
          </a:prstGeom>
        </p:spPr>
      </p:pic>
    </p:spTree>
    <p:extLst>
      <p:ext uri="{BB962C8B-B14F-4D97-AF65-F5344CB8AC3E}">
        <p14:creationId xmlns:p14="http://schemas.microsoft.com/office/powerpoint/2010/main" val="1730190797"/>
      </p:ext>
    </p:extLst>
  </p:cSld>
  <p:clrMapOvr>
    <a:masterClrMapping/>
  </p:clrMapOvr>
  <p:transition spd="med">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DE" smtClean="0"/>
              <a:t>Die zentrale Haftungsnorm für eine „Pflichtverletzung“</a:t>
            </a:r>
          </a:p>
        </p:txBody>
      </p:sp>
      <p:sp>
        <p:nvSpPr>
          <p:cNvPr id="220164" name="Rectangle 4"/>
          <p:cNvSpPr>
            <a:spLocks noChangeArrowheads="1"/>
          </p:cNvSpPr>
          <p:nvPr/>
        </p:nvSpPr>
        <p:spPr bwMode="auto">
          <a:xfrm>
            <a:off x="478645" y="2756026"/>
            <a:ext cx="8077200" cy="1000274"/>
          </a:xfrm>
          <a:prstGeom prst="rect">
            <a:avLst/>
          </a:prstGeom>
          <a:noFill/>
          <a:ln w="9525">
            <a:noFill/>
            <a:miter lim="800000"/>
            <a:headEnd/>
            <a:tailEnd/>
          </a:ln>
        </p:spPr>
        <p:txBody>
          <a:bodyPr>
            <a:spAutoFit/>
          </a:bodyPr>
          <a:lstStyle/>
          <a:p>
            <a:pPr>
              <a:spcAft>
                <a:spcPts val="600"/>
              </a:spcAft>
            </a:pPr>
            <a:r>
              <a:rPr lang="de-DE" b="1" u="sng" dirty="0">
                <a:latin typeface="+mn-lt"/>
                <a:cs typeface="Arial" charset="0"/>
              </a:rPr>
              <a:t>§ 280 Abs. 1 BGB:</a:t>
            </a:r>
          </a:p>
          <a:p>
            <a:pPr>
              <a:spcAft>
                <a:spcPts val="600"/>
              </a:spcAft>
            </a:pPr>
            <a:r>
              <a:rPr lang="de-DE" dirty="0" smtClean="0">
                <a:latin typeface="+mn-lt"/>
                <a:cs typeface="Arial" charset="0"/>
              </a:rPr>
              <a:t>Verletzt </a:t>
            </a:r>
            <a:r>
              <a:rPr lang="de-DE" dirty="0">
                <a:latin typeface="+mn-lt"/>
                <a:cs typeface="Arial" charset="0"/>
              </a:rPr>
              <a:t>der </a:t>
            </a:r>
            <a:r>
              <a:rPr lang="de-DE" b="1" dirty="0">
                <a:latin typeface="+mn-lt"/>
                <a:cs typeface="Arial" charset="0"/>
              </a:rPr>
              <a:t>Schuldner </a:t>
            </a:r>
            <a:r>
              <a:rPr lang="de-DE" dirty="0">
                <a:latin typeface="+mn-lt"/>
                <a:cs typeface="Arial" charset="0"/>
              </a:rPr>
              <a:t>eine </a:t>
            </a:r>
            <a:r>
              <a:rPr lang="de-DE" b="1" dirty="0">
                <a:latin typeface="+mn-lt"/>
                <a:cs typeface="Arial" charset="0"/>
              </a:rPr>
              <a:t>Pflicht aus dem Schuldverhältnis</a:t>
            </a:r>
            <a:r>
              <a:rPr lang="de-DE" dirty="0">
                <a:latin typeface="+mn-lt"/>
                <a:cs typeface="Arial" charset="0"/>
              </a:rPr>
              <a:t>, so kann der </a:t>
            </a:r>
            <a:r>
              <a:rPr lang="de-DE" b="1" dirty="0">
                <a:latin typeface="+mn-lt"/>
                <a:cs typeface="Arial" charset="0"/>
              </a:rPr>
              <a:t>Gläubiger </a:t>
            </a:r>
            <a:r>
              <a:rPr lang="de-DE" dirty="0">
                <a:latin typeface="+mn-lt"/>
                <a:cs typeface="Arial" charset="0"/>
              </a:rPr>
              <a:t>Ersatz des hierdurch entstehenden </a:t>
            </a:r>
            <a:r>
              <a:rPr lang="de-DE" b="1" dirty="0">
                <a:latin typeface="+mn-lt"/>
                <a:cs typeface="Arial" charset="0"/>
              </a:rPr>
              <a:t>Schadens </a:t>
            </a:r>
            <a:r>
              <a:rPr lang="de-DE" dirty="0">
                <a:latin typeface="+mn-lt"/>
                <a:cs typeface="Arial" charset="0"/>
              </a:rPr>
              <a:t>verlangen</a:t>
            </a:r>
            <a:r>
              <a:rPr lang="de-DE" dirty="0" smtClean="0">
                <a:latin typeface="+mn-lt"/>
                <a:cs typeface="Arial" charset="0"/>
              </a:rPr>
              <a:t>.</a:t>
            </a:r>
            <a:endParaRPr lang="de-DE" dirty="0">
              <a:latin typeface="+mn-lt"/>
              <a:cs typeface="Arial" charset="0"/>
            </a:endParaRPr>
          </a:p>
        </p:txBody>
      </p:sp>
      <p:grpSp>
        <p:nvGrpSpPr>
          <p:cNvPr id="2" name="Group 15"/>
          <p:cNvGrpSpPr>
            <a:grpSpLocks/>
          </p:cNvGrpSpPr>
          <p:nvPr/>
        </p:nvGrpSpPr>
        <p:grpSpPr bwMode="auto">
          <a:xfrm>
            <a:off x="3131840" y="2060848"/>
            <a:ext cx="4478338" cy="1474788"/>
            <a:chOff x="2352" y="906"/>
            <a:chExt cx="2821" cy="929"/>
          </a:xfrm>
        </p:grpSpPr>
        <p:sp>
          <p:nvSpPr>
            <p:cNvPr id="17414" name="Oval 12"/>
            <p:cNvSpPr>
              <a:spLocks noChangeArrowheads="1"/>
            </p:cNvSpPr>
            <p:nvPr/>
          </p:nvSpPr>
          <p:spPr bwMode="auto">
            <a:xfrm>
              <a:off x="2352" y="1561"/>
              <a:ext cx="2682" cy="274"/>
            </a:xfrm>
            <a:prstGeom prst="ellipse">
              <a:avLst/>
            </a:prstGeom>
            <a:noFill/>
            <a:ln w="28575">
              <a:solidFill>
                <a:srgbClr val="FF0000"/>
              </a:solidFill>
              <a:round/>
              <a:headEnd/>
              <a:tailEnd/>
            </a:ln>
          </p:spPr>
          <p:txBody>
            <a:bodyPr wrap="none" anchor="ctr"/>
            <a:lstStyle/>
            <a:p>
              <a:endParaRPr lang="de-DE">
                <a:latin typeface="+mn-lt"/>
              </a:endParaRPr>
            </a:p>
          </p:txBody>
        </p:sp>
        <p:sp>
          <p:nvSpPr>
            <p:cNvPr id="17415" name="Text Box 13"/>
            <p:cNvSpPr txBox="1">
              <a:spLocks noChangeArrowheads="1"/>
            </p:cNvSpPr>
            <p:nvPr/>
          </p:nvSpPr>
          <p:spPr bwMode="auto">
            <a:xfrm>
              <a:off x="2987" y="906"/>
              <a:ext cx="2186" cy="407"/>
            </a:xfrm>
            <a:prstGeom prst="rect">
              <a:avLst/>
            </a:prstGeom>
            <a:noFill/>
            <a:ln w="28575">
              <a:solidFill>
                <a:srgbClr val="FF0000"/>
              </a:solidFill>
              <a:miter lim="800000"/>
              <a:headEnd/>
              <a:tailEnd/>
            </a:ln>
          </p:spPr>
          <p:txBody>
            <a:bodyPr wrap="square">
              <a:spAutoFit/>
            </a:bodyPr>
            <a:lstStyle/>
            <a:p>
              <a:pPr algn="ctr" eaLnBrk="0" hangingPunct="0"/>
              <a:r>
                <a:rPr lang="de-DE" b="1" i="0" dirty="0" smtClean="0">
                  <a:latin typeface="+mn-lt"/>
                </a:rPr>
                <a:t>Auftragsverhältnis</a:t>
              </a:r>
              <a:br>
                <a:rPr lang="de-DE" b="1" i="0" dirty="0" smtClean="0">
                  <a:latin typeface="+mn-lt"/>
                </a:rPr>
              </a:br>
              <a:r>
                <a:rPr lang="de-DE" b="1" i="0" dirty="0" smtClean="0">
                  <a:latin typeface="+mn-lt"/>
                </a:rPr>
                <a:t>(§§ </a:t>
              </a:r>
              <a:r>
                <a:rPr lang="de-DE" b="1" i="0" dirty="0">
                  <a:latin typeface="+mn-lt"/>
                </a:rPr>
                <a:t>27 Abs. 3, 664 - 670 BGB)</a:t>
              </a:r>
            </a:p>
          </p:txBody>
        </p:sp>
        <p:cxnSp>
          <p:nvCxnSpPr>
            <p:cNvPr id="17416" name="AutoShape 14"/>
            <p:cNvCxnSpPr>
              <a:cxnSpLocks noChangeShapeType="1"/>
              <a:stCxn id="17414" idx="0"/>
              <a:endCxn id="17415" idx="2"/>
            </p:cNvCxnSpPr>
            <p:nvPr/>
          </p:nvCxnSpPr>
          <p:spPr bwMode="auto">
            <a:xfrm flipV="1">
              <a:off x="3693" y="1313"/>
              <a:ext cx="387" cy="248"/>
            </a:xfrm>
            <a:prstGeom prst="straightConnector1">
              <a:avLst/>
            </a:prstGeom>
            <a:noFill/>
            <a:ln w="28575">
              <a:solidFill>
                <a:srgbClr val="FF0000"/>
              </a:solidFill>
              <a:round/>
              <a:headEnd/>
              <a:tailEnd/>
            </a:ln>
          </p:spPr>
        </p:cxnSp>
      </p:grpSp>
      <p:sp>
        <p:nvSpPr>
          <p:cNvPr id="9" name="Rectangle 4"/>
          <p:cNvSpPr>
            <a:spLocks noChangeArrowheads="1"/>
          </p:cNvSpPr>
          <p:nvPr/>
        </p:nvSpPr>
        <p:spPr bwMode="auto">
          <a:xfrm>
            <a:off x="467544" y="3759031"/>
            <a:ext cx="8077200" cy="646331"/>
          </a:xfrm>
          <a:prstGeom prst="rect">
            <a:avLst/>
          </a:prstGeom>
          <a:noFill/>
          <a:ln w="9525">
            <a:noFill/>
            <a:miter lim="800000"/>
            <a:headEnd/>
            <a:tailEnd/>
          </a:ln>
        </p:spPr>
        <p:txBody>
          <a:bodyPr>
            <a:spAutoFit/>
          </a:bodyPr>
          <a:lstStyle/>
          <a:p>
            <a:pPr>
              <a:spcBef>
                <a:spcPct val="50000"/>
              </a:spcBef>
            </a:pPr>
            <a:r>
              <a:rPr lang="de-DE" dirty="0" smtClean="0">
                <a:latin typeface="+mn-lt"/>
                <a:cs typeface="Arial" charset="0"/>
              </a:rPr>
              <a:t>Dies </a:t>
            </a:r>
            <a:r>
              <a:rPr lang="de-DE" dirty="0">
                <a:latin typeface="+mn-lt"/>
                <a:cs typeface="Arial" charset="0"/>
              </a:rPr>
              <a:t>gilt nicht, wenn der Schuldner die Pflichtverletzung nicht zu </a:t>
            </a:r>
            <a:r>
              <a:rPr lang="de-DE" b="1" dirty="0">
                <a:latin typeface="+mn-lt"/>
                <a:cs typeface="Arial" charset="0"/>
              </a:rPr>
              <a:t>vertreten</a:t>
            </a:r>
            <a:r>
              <a:rPr lang="de-DE" dirty="0">
                <a:latin typeface="+mn-lt"/>
                <a:cs typeface="Arial" charset="0"/>
              </a:rPr>
              <a:t> hat</a:t>
            </a:r>
            <a:r>
              <a:rPr lang="de-DE" dirty="0" smtClean="0">
                <a:latin typeface="+mn-lt"/>
                <a:cs typeface="Arial" charset="0"/>
              </a:rPr>
              <a:t>.</a:t>
            </a:r>
            <a:endParaRPr lang="de-DE" dirty="0">
              <a:latin typeface="+mn-lt"/>
              <a:cs typeface="Arial" charset="0"/>
            </a:endParaRPr>
          </a:p>
        </p:txBody>
      </p:sp>
      <p:grpSp>
        <p:nvGrpSpPr>
          <p:cNvPr id="18" name="Gruppieren 17"/>
          <p:cNvGrpSpPr/>
          <p:nvPr/>
        </p:nvGrpSpPr>
        <p:grpSpPr>
          <a:xfrm>
            <a:off x="1643736" y="2199843"/>
            <a:ext cx="1741241" cy="1257383"/>
            <a:chOff x="1979712" y="1451537"/>
            <a:chExt cx="1741241" cy="1257383"/>
          </a:xfrm>
        </p:grpSpPr>
        <p:sp>
          <p:nvSpPr>
            <p:cNvPr id="13" name="Ellipse 12"/>
            <p:cNvSpPr/>
            <p:nvPr/>
          </p:nvSpPr>
          <p:spPr>
            <a:xfrm>
              <a:off x="1979712" y="2420888"/>
              <a:ext cx="129614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2553133" y="1451537"/>
              <a:ext cx="1167820" cy="369332"/>
            </a:xfrm>
            <a:prstGeom prst="rect">
              <a:avLst/>
            </a:prstGeom>
            <a:noFill/>
            <a:ln w="28575">
              <a:solidFill>
                <a:srgbClr val="FF0000"/>
              </a:solidFill>
            </a:ln>
          </p:spPr>
          <p:txBody>
            <a:bodyPr wrap="none" rtlCol="0">
              <a:spAutoFit/>
            </a:bodyPr>
            <a:lstStyle/>
            <a:p>
              <a:r>
                <a:rPr lang="de-DE" b="1" dirty="0" smtClean="0">
                  <a:latin typeface="+mn-lt"/>
                </a:rPr>
                <a:t>Vorstand</a:t>
              </a:r>
              <a:endParaRPr lang="de-DE" b="1" dirty="0">
                <a:latin typeface="+mn-lt"/>
              </a:endParaRPr>
            </a:p>
          </p:txBody>
        </p:sp>
        <p:cxnSp>
          <p:nvCxnSpPr>
            <p:cNvPr id="16" name="Gerade Verbindung 15"/>
            <p:cNvCxnSpPr>
              <a:stCxn id="14" idx="2"/>
              <a:endCxn id="13" idx="0"/>
            </p:cNvCxnSpPr>
            <p:nvPr/>
          </p:nvCxnSpPr>
          <p:spPr>
            <a:xfrm flipH="1">
              <a:off x="2627784" y="1820869"/>
              <a:ext cx="509259" cy="6000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uppieren 26"/>
          <p:cNvGrpSpPr/>
          <p:nvPr/>
        </p:nvGrpSpPr>
        <p:grpSpPr>
          <a:xfrm>
            <a:off x="395536" y="3422989"/>
            <a:ext cx="2260235" cy="1156763"/>
            <a:chOff x="1597370" y="2720071"/>
            <a:chExt cx="2260235" cy="1156763"/>
          </a:xfrm>
        </p:grpSpPr>
        <p:sp>
          <p:nvSpPr>
            <p:cNvPr id="20" name="Ellipse 19"/>
            <p:cNvSpPr/>
            <p:nvPr/>
          </p:nvSpPr>
          <p:spPr>
            <a:xfrm>
              <a:off x="1597370" y="2720071"/>
              <a:ext cx="129614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2980377" y="3507502"/>
              <a:ext cx="877228" cy="369332"/>
            </a:xfrm>
            <a:prstGeom prst="rect">
              <a:avLst/>
            </a:prstGeom>
            <a:noFill/>
            <a:ln w="28575">
              <a:solidFill>
                <a:srgbClr val="FF0000"/>
              </a:solidFill>
            </a:ln>
          </p:spPr>
          <p:txBody>
            <a:bodyPr wrap="none" rtlCol="0">
              <a:spAutoFit/>
            </a:bodyPr>
            <a:lstStyle/>
            <a:p>
              <a:r>
                <a:rPr lang="de-DE" b="1" dirty="0" smtClean="0">
                  <a:latin typeface="+mn-lt"/>
                </a:rPr>
                <a:t>Verein</a:t>
              </a:r>
              <a:endParaRPr lang="de-DE" b="1" dirty="0">
                <a:latin typeface="+mn-lt"/>
              </a:endParaRPr>
            </a:p>
          </p:txBody>
        </p:sp>
        <p:cxnSp>
          <p:nvCxnSpPr>
            <p:cNvPr id="22" name="Gerade Verbindung 21"/>
            <p:cNvCxnSpPr>
              <a:stCxn id="21" idx="1"/>
              <a:endCxn id="20" idx="4"/>
            </p:cNvCxnSpPr>
            <p:nvPr/>
          </p:nvCxnSpPr>
          <p:spPr>
            <a:xfrm flipH="1" flipV="1">
              <a:off x="2245442" y="3008103"/>
              <a:ext cx="734935" cy="684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709287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0164"/>
                                        </p:tgtEl>
                                        <p:attrNameLst>
                                          <p:attrName>style.visibility</p:attrName>
                                        </p:attrNameLst>
                                      </p:cBhvr>
                                      <p:to>
                                        <p:strVal val="visible"/>
                                      </p:to>
                                    </p:set>
                                    <p:anim calcmode="lin" valueType="num">
                                      <p:cBhvr additive="base">
                                        <p:cTn id="7" dur="500" fill="hold"/>
                                        <p:tgtEl>
                                          <p:spTgt spid="220164"/>
                                        </p:tgtEl>
                                        <p:attrNameLst>
                                          <p:attrName>ppt_x</p:attrName>
                                        </p:attrNameLst>
                                      </p:cBhvr>
                                      <p:tavLst>
                                        <p:tav tm="0">
                                          <p:val>
                                            <p:strVal val="#ppt_x"/>
                                          </p:val>
                                        </p:tav>
                                        <p:tav tm="100000">
                                          <p:val>
                                            <p:strVal val="#ppt_x"/>
                                          </p:val>
                                        </p:tav>
                                      </p:tavLst>
                                    </p:anim>
                                    <p:anim calcmode="lin" valueType="num">
                                      <p:cBhvr additive="base">
                                        <p:cTn id="8" dur="500" fill="hold"/>
                                        <p:tgtEl>
                                          <p:spTgt spid="2201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linds(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autoUpdateAnimBg="0"/>
      <p:bldP spid="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de-DE" dirty="0" smtClean="0"/>
              <a:t>Die gesetzliche Haftungsbeschränkung</a:t>
            </a:r>
          </a:p>
        </p:txBody>
      </p:sp>
      <p:sp>
        <p:nvSpPr>
          <p:cNvPr id="12" name="Inhaltsplatzhalter 2"/>
          <p:cNvSpPr>
            <a:spLocks noGrp="1"/>
          </p:cNvSpPr>
          <p:nvPr>
            <p:ph idx="1"/>
          </p:nvPr>
        </p:nvSpPr>
        <p:spPr>
          <a:xfrm>
            <a:off x="457200" y="1556792"/>
            <a:ext cx="8229600" cy="1800384"/>
          </a:xfrm>
        </p:spPr>
        <p:txBody>
          <a:bodyPr/>
          <a:lstStyle/>
          <a:p>
            <a:pPr>
              <a:buNone/>
            </a:pPr>
            <a:r>
              <a:rPr lang="de-DE" b="1" u="sng" dirty="0" smtClean="0"/>
              <a:t>§ 31a Abs. 1 Sätze 1 u. 2 BGB:</a:t>
            </a:r>
          </a:p>
          <a:p>
            <a:pPr marL="0" indent="0">
              <a:buNone/>
            </a:pPr>
            <a:r>
              <a:rPr lang="de-DE" dirty="0" smtClean="0"/>
              <a:t>Sind </a:t>
            </a:r>
            <a:r>
              <a:rPr lang="de-DE" b="1" dirty="0" smtClean="0"/>
              <a:t>Organmitglieder </a:t>
            </a:r>
            <a:r>
              <a:rPr lang="de-DE" dirty="0" smtClean="0"/>
              <a:t>oder besondere Vertreter </a:t>
            </a:r>
            <a:r>
              <a:rPr lang="de-DE" b="1" dirty="0" smtClean="0"/>
              <a:t>unentgeltlich </a:t>
            </a:r>
            <a:r>
              <a:rPr lang="de-DE" dirty="0" smtClean="0"/>
              <a:t>tätig </a:t>
            </a:r>
            <a:r>
              <a:rPr lang="de-DE" b="1" dirty="0" smtClean="0"/>
              <a:t>oder </a:t>
            </a:r>
            <a:r>
              <a:rPr lang="de-DE" dirty="0" smtClean="0"/>
              <a:t>erhalten sie für ihre Tätigkeit eine Vergütung, die </a:t>
            </a:r>
            <a:r>
              <a:rPr lang="de-DE" b="1" dirty="0" smtClean="0"/>
              <a:t>840 Euro </a:t>
            </a:r>
            <a:r>
              <a:rPr lang="de-DE" dirty="0" smtClean="0"/>
              <a:t>jährlich nicht übersteigt, haften sie dem Verein für einen bei der Wahrnehmung ihrer Pflichten verursachten Schaden nur bei Vorliegen von Vorsatz oder grober Fahrlässigkeit.</a:t>
            </a:r>
          </a:p>
        </p:txBody>
      </p:sp>
      <p:grpSp>
        <p:nvGrpSpPr>
          <p:cNvPr id="13" name="Gruppieren 12"/>
          <p:cNvGrpSpPr/>
          <p:nvPr/>
        </p:nvGrpSpPr>
        <p:grpSpPr>
          <a:xfrm>
            <a:off x="468313" y="4797152"/>
            <a:ext cx="8207375" cy="1400041"/>
            <a:chOff x="468313" y="4454287"/>
            <a:chExt cx="8207375" cy="1400041"/>
          </a:xfrm>
        </p:grpSpPr>
        <p:sp>
          <p:nvSpPr>
            <p:cNvPr id="14" name="Text Box 8"/>
            <p:cNvSpPr txBox="1">
              <a:spLocks noChangeArrowheads="1"/>
            </p:cNvSpPr>
            <p:nvPr/>
          </p:nvSpPr>
          <p:spPr bwMode="auto">
            <a:xfrm>
              <a:off x="468313" y="4854054"/>
              <a:ext cx="8207375" cy="1000274"/>
            </a:xfrm>
            <a:prstGeom prst="rect">
              <a:avLst/>
            </a:prstGeom>
            <a:noFill/>
            <a:ln w="28575">
              <a:solidFill>
                <a:srgbClr val="FF0000"/>
              </a:solidFill>
              <a:miter lim="800000"/>
              <a:headEnd/>
              <a:tailEnd/>
            </a:ln>
          </p:spPr>
          <p:txBody>
            <a:bodyPr>
              <a:spAutoFit/>
            </a:bodyPr>
            <a:lstStyle/>
            <a:p>
              <a:pPr>
                <a:spcBef>
                  <a:spcPts val="600"/>
                </a:spcBef>
              </a:pPr>
              <a:r>
                <a:rPr lang="de-DE" b="1" u="sng" dirty="0"/>
                <a:t>§ 40 Satz 1 BGB:</a:t>
              </a:r>
            </a:p>
            <a:p>
              <a:pPr>
                <a:spcBef>
                  <a:spcPts val="600"/>
                </a:spcBef>
              </a:pPr>
              <a:r>
                <a:rPr lang="de-DE" dirty="0" smtClean="0"/>
                <a:t>Die </a:t>
              </a:r>
              <a:r>
                <a:rPr lang="de-DE" dirty="0"/>
                <a:t>Vorschriften des </a:t>
              </a:r>
              <a:r>
                <a:rPr lang="de-DE" dirty="0" smtClean="0"/>
                <a:t>… </a:t>
              </a:r>
              <a:r>
                <a:rPr lang="de-DE" b="1" dirty="0" smtClean="0"/>
                <a:t>31a </a:t>
              </a:r>
              <a:r>
                <a:rPr lang="de-DE" b="1" dirty="0"/>
                <a:t>Absatz 1 Satz 2 </a:t>
              </a:r>
              <a:r>
                <a:rPr lang="de-DE" dirty="0" smtClean="0"/>
                <a:t>… finden </a:t>
              </a:r>
              <a:r>
                <a:rPr lang="de-DE" dirty="0"/>
                <a:t>insoweit keine Anwendung als die Satzung ein anderes bestimmt</a:t>
              </a:r>
              <a:r>
                <a:rPr lang="de-DE" dirty="0" smtClean="0"/>
                <a:t>.</a:t>
              </a:r>
              <a:endParaRPr lang="de-DE" dirty="0"/>
            </a:p>
          </p:txBody>
        </p:sp>
        <p:sp>
          <p:nvSpPr>
            <p:cNvPr id="15" name="AutoShape 6"/>
            <p:cNvSpPr>
              <a:spLocks noChangeArrowheads="1"/>
            </p:cNvSpPr>
            <p:nvPr/>
          </p:nvSpPr>
          <p:spPr bwMode="auto">
            <a:xfrm>
              <a:off x="4032587" y="4454287"/>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
        <p:nvSpPr>
          <p:cNvPr id="16" name="Inhaltsplatzhalter 2"/>
          <p:cNvSpPr txBox="1">
            <a:spLocks/>
          </p:cNvSpPr>
          <p:nvPr/>
        </p:nvSpPr>
        <p:spPr bwMode="auto">
          <a:xfrm>
            <a:off x="421843" y="3357176"/>
            <a:ext cx="8229600"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ts val="600"/>
              </a:spcAft>
              <a:buChar char="•"/>
              <a:defRPr sz="1800">
                <a:solidFill>
                  <a:schemeClr val="tx1"/>
                </a:solidFill>
                <a:latin typeface="+mn-lt"/>
                <a:ea typeface="+mn-ea"/>
                <a:cs typeface="+mn-cs"/>
              </a:defRPr>
            </a:lvl1pPr>
            <a:lvl2pPr marL="742950" indent="-285750" algn="l" rtl="0" eaLnBrk="0" fontAlgn="base" hangingPunct="0">
              <a:spcBef>
                <a:spcPts val="0"/>
              </a:spcBef>
              <a:spcAft>
                <a:spcPts val="600"/>
              </a:spcAft>
              <a:buChar char="–"/>
              <a:defRPr sz="1800">
                <a:solidFill>
                  <a:schemeClr val="tx1"/>
                </a:solidFill>
                <a:latin typeface="+mn-lt"/>
              </a:defRPr>
            </a:lvl2pPr>
            <a:lvl3pPr marL="1143000" indent="-228600" algn="l" rtl="0" eaLnBrk="0" fontAlgn="base" hangingPunct="0">
              <a:spcBef>
                <a:spcPts val="0"/>
              </a:spcBef>
              <a:spcAft>
                <a:spcPts val="600"/>
              </a:spcAft>
              <a:buChar char="•"/>
              <a:defRPr sz="1800">
                <a:solidFill>
                  <a:schemeClr val="tx1"/>
                </a:solidFill>
                <a:latin typeface="+mn-lt"/>
              </a:defRPr>
            </a:lvl3pPr>
            <a:lvl4pPr marL="1600200" indent="-228600" algn="l" rtl="0" eaLnBrk="0" fontAlgn="base" hangingPunct="0">
              <a:spcBef>
                <a:spcPts val="0"/>
              </a:spcBef>
              <a:spcAft>
                <a:spcPts val="600"/>
              </a:spcAft>
              <a:buChar char="–"/>
              <a:defRPr sz="1800">
                <a:solidFill>
                  <a:schemeClr val="tx1"/>
                </a:solidFill>
                <a:latin typeface="+mn-lt"/>
              </a:defRPr>
            </a:lvl4pPr>
            <a:lvl5pPr marL="2057400" indent="-228600" algn="l" rtl="0" eaLnBrk="0" fontAlgn="base" hangingPunct="0">
              <a:spcBef>
                <a:spcPts val="0"/>
              </a:spcBef>
              <a:spcAft>
                <a:spcPts val="600"/>
              </a:spcAft>
              <a:buChar char="»"/>
              <a:defRPr sz="18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buFontTx/>
              <a:buNone/>
            </a:pPr>
            <a:r>
              <a:rPr lang="de-DE" kern="0" dirty="0" smtClean="0"/>
              <a:t>Satz 1 gilt auch für die Haftung gegenüber den Mitgliedern des Vereins.</a:t>
            </a:r>
          </a:p>
          <a:p>
            <a:pPr marL="0" indent="0">
              <a:buFontTx/>
              <a:buNone/>
            </a:pPr>
            <a:r>
              <a:rPr lang="de-DE" kern="0" dirty="0" smtClean="0"/>
              <a:t>Ist streitig, ob ein Organmitglied oder ein besonderer Vertreter einen Schaden vorsätzlich oder grob fahrlässig verursacht hat, trägt der Verein oder das Vereinsmitglied die Beweislast.</a:t>
            </a:r>
          </a:p>
          <a:p>
            <a:pPr marL="0" indent="0">
              <a:buFontTx/>
              <a:buNone/>
            </a:pPr>
            <a:endParaRPr lang="de-DE" kern="0" dirty="0" smtClean="0"/>
          </a:p>
        </p:txBody>
      </p:sp>
    </p:spTree>
    <p:extLst>
      <p:ext uri="{BB962C8B-B14F-4D97-AF65-F5344CB8AC3E}">
        <p14:creationId xmlns:p14="http://schemas.microsoft.com/office/powerpoint/2010/main" val="295572392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584921"/>
            <a:ext cx="7772400" cy="1470025"/>
          </a:xfrm>
        </p:spPr>
        <p:txBody>
          <a:bodyPr/>
          <a:lstStyle/>
          <a:p>
            <a:r>
              <a:rPr lang="de-DE" dirty="0" smtClean="0"/>
              <a:t>Die oft falsch gemachte Entlastung!</a:t>
            </a:r>
            <a:endParaRPr lang="de-DE" dirty="0"/>
          </a:p>
        </p:txBody>
      </p:sp>
      <p:sp>
        <p:nvSpPr>
          <p:cNvPr id="3" name="Untertitel 2"/>
          <p:cNvSpPr>
            <a:spLocks noGrp="1"/>
          </p:cNvSpPr>
          <p:nvPr>
            <p:ph type="subTitle" idx="1"/>
          </p:nvPr>
        </p:nvSpPr>
        <p:spPr>
          <a:xfrm>
            <a:off x="1371600" y="4340696"/>
            <a:ext cx="6400800" cy="1752600"/>
          </a:xfrm>
        </p:spPr>
        <p:txBody>
          <a:bodyPr/>
          <a:lstStyle/>
          <a:p>
            <a:r>
              <a:rPr lang="de-DE" dirty="0" smtClean="0"/>
              <a:t>Oder: Wenn man es nicht richtig macht,</a:t>
            </a:r>
            <a:br>
              <a:rPr lang="de-DE" dirty="0" smtClean="0"/>
            </a:br>
            <a:r>
              <a:rPr lang="de-DE" dirty="0" smtClean="0"/>
              <a:t>kann man es auch sein lassen!</a:t>
            </a:r>
            <a:endParaRPr lang="de-DE" dirty="0"/>
          </a:p>
        </p:txBody>
      </p:sp>
    </p:spTree>
  </p:cSld>
  <p:clrMapOvr>
    <a:masterClrMapping/>
  </p:clrMapOvr>
  <p:transition spd="med">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r>
              <a:rPr lang="de-DE" dirty="0" smtClean="0"/>
              <a:t>Die Entlastung des Vorstands</a:t>
            </a:r>
          </a:p>
        </p:txBody>
      </p:sp>
      <p:sp>
        <p:nvSpPr>
          <p:cNvPr id="3" name="Inhaltsplatzhalter 2"/>
          <p:cNvSpPr>
            <a:spLocks noGrp="1"/>
          </p:cNvSpPr>
          <p:nvPr>
            <p:ph idx="1"/>
          </p:nvPr>
        </p:nvSpPr>
        <p:spPr>
          <a:xfrm>
            <a:off x="457200" y="2476823"/>
            <a:ext cx="8229600" cy="1367978"/>
          </a:xfrm>
        </p:spPr>
        <p:txBody>
          <a:bodyPr/>
          <a:lstStyle/>
          <a:p>
            <a:pPr marL="0" indent="0">
              <a:buNone/>
            </a:pPr>
            <a:r>
              <a:rPr lang="de-DE" i="1" dirty="0" smtClean="0"/>
              <a:t>„Die </a:t>
            </a:r>
            <a:r>
              <a:rPr lang="de-DE" b="1" i="1" dirty="0" smtClean="0"/>
              <a:t>Verzichtswirkung </a:t>
            </a:r>
            <a:r>
              <a:rPr lang="de-DE" i="1" dirty="0" smtClean="0"/>
              <a:t>der Entlastung beschränkt sich auf (Bereicherungs- und Schadensersatz-)Ansprüche, die dem entlastenden Organ </a:t>
            </a:r>
            <a:r>
              <a:rPr lang="de-DE" b="1" i="1" dirty="0" smtClean="0"/>
              <a:t>bekannt sind oder </a:t>
            </a:r>
            <a:r>
              <a:rPr lang="de-DE" i="1" dirty="0" smtClean="0"/>
              <a:t>bei sorgfältiger Prüfung </a:t>
            </a:r>
            <a:r>
              <a:rPr lang="de-DE" b="1" i="1" dirty="0" smtClean="0"/>
              <a:t>bekannt sein konnten</a:t>
            </a:r>
            <a:r>
              <a:rPr lang="de-DE" i="1" dirty="0" smtClean="0"/>
              <a:t> …</a:t>
            </a:r>
            <a:endParaRPr lang="de-DE" dirty="0" smtClean="0"/>
          </a:p>
        </p:txBody>
      </p:sp>
      <p:sp>
        <p:nvSpPr>
          <p:cNvPr id="4" name="Inhaltsplatzhalter 2"/>
          <p:cNvSpPr txBox="1">
            <a:spLocks/>
          </p:cNvSpPr>
          <p:nvPr/>
        </p:nvSpPr>
        <p:spPr bwMode="auto">
          <a:xfrm>
            <a:off x="450850" y="3412654"/>
            <a:ext cx="8229600" cy="1960562"/>
          </a:xfrm>
          <a:prstGeom prst="rect">
            <a:avLst/>
          </a:prstGeom>
          <a:noFill/>
          <a:ln w="9525">
            <a:noFill/>
            <a:miter lim="800000"/>
            <a:headEnd/>
            <a:tailEnd/>
          </a:ln>
        </p:spPr>
        <p:txBody>
          <a:bodyPr/>
          <a:lstStyle/>
          <a:p>
            <a:pPr eaLnBrk="0" hangingPunct="0">
              <a:spcBef>
                <a:spcPct val="20000"/>
              </a:spcBef>
              <a:defRPr/>
            </a:pPr>
            <a:r>
              <a:rPr lang="de-DE" i="1" kern="0" dirty="0">
                <a:latin typeface="+mn-lt"/>
                <a:cs typeface="+mn-cs"/>
              </a:rPr>
              <a:t>Es liegt beim Vorstand - </a:t>
            </a:r>
            <a:r>
              <a:rPr lang="de-DE" i="1" kern="0" dirty="0" smtClean="0">
                <a:latin typeface="+mn-lt"/>
                <a:cs typeface="+mn-cs"/>
              </a:rPr>
              <a:t>entsprechendes </a:t>
            </a:r>
            <a:r>
              <a:rPr lang="de-DE" i="1" kern="0" dirty="0">
                <a:latin typeface="+mn-lt"/>
                <a:cs typeface="+mn-cs"/>
              </a:rPr>
              <a:t>gilt für andere um Entlastung nachsuchende Vereinsorgane -, durch </a:t>
            </a:r>
            <a:r>
              <a:rPr lang="de-DE" b="1" i="1" kern="0" dirty="0">
                <a:latin typeface="+mn-lt"/>
                <a:cs typeface="+mn-cs"/>
              </a:rPr>
              <a:t>hinreichende Offenheit </a:t>
            </a:r>
            <a:r>
              <a:rPr lang="de-DE" i="1" kern="0" dirty="0">
                <a:latin typeface="+mn-lt"/>
                <a:cs typeface="+mn-cs"/>
              </a:rPr>
              <a:t>gegenüber der Mitgliederversammlung die </a:t>
            </a:r>
            <a:r>
              <a:rPr lang="de-DE" b="1" i="1" kern="0" dirty="0">
                <a:latin typeface="+mn-lt"/>
                <a:cs typeface="+mn-cs"/>
              </a:rPr>
              <a:t>Tragweite </a:t>
            </a:r>
            <a:r>
              <a:rPr lang="de-DE" i="1" kern="0" dirty="0">
                <a:latin typeface="+mn-lt"/>
                <a:cs typeface="+mn-cs"/>
              </a:rPr>
              <a:t>der erbetenen Entlastung </a:t>
            </a:r>
            <a:r>
              <a:rPr lang="de-DE" b="1" i="1" kern="0" dirty="0">
                <a:latin typeface="+mn-lt"/>
                <a:cs typeface="+mn-cs"/>
              </a:rPr>
              <a:t>selbst zu bestimmen</a:t>
            </a:r>
            <a:r>
              <a:rPr lang="de-DE" i="1" kern="0" dirty="0">
                <a:latin typeface="+mn-lt"/>
                <a:cs typeface="+mn-cs"/>
              </a:rPr>
              <a:t>.“</a:t>
            </a:r>
          </a:p>
          <a:p>
            <a:pPr marL="342900" indent="-342900" eaLnBrk="0" hangingPunct="0">
              <a:spcBef>
                <a:spcPct val="20000"/>
              </a:spcBef>
              <a:defRPr/>
            </a:pPr>
            <a:r>
              <a:rPr lang="de-DE" kern="0" dirty="0">
                <a:latin typeface="+mn-lt"/>
                <a:cs typeface="+mn-cs"/>
              </a:rPr>
              <a:t>(BGH, Urt. v. 14.12.1987, Az. II ZR 53/87)</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549624"/>
            <a:ext cx="7772400" cy="1470025"/>
          </a:xfrm>
          <a:noFill/>
        </p:spPr>
        <p:txBody>
          <a:bodyPr/>
          <a:lstStyle/>
          <a:p>
            <a:pPr algn="ctr" eaLnBrk="1" hangingPunct="1"/>
            <a:r>
              <a:rPr lang="de-DE" sz="3600" b="1" dirty="0" smtClean="0"/>
              <a:t>Die Beendigung des Vorstandsamtes</a:t>
            </a:r>
          </a:p>
        </p:txBody>
      </p:sp>
      <p:sp>
        <p:nvSpPr>
          <p:cNvPr id="19459" name="Rectangle 3"/>
          <p:cNvSpPr>
            <a:spLocks noGrp="1" noChangeArrowheads="1"/>
          </p:cNvSpPr>
          <p:nvPr>
            <p:ph type="subTitle" idx="1"/>
          </p:nvPr>
        </p:nvSpPr>
        <p:spPr>
          <a:xfrm>
            <a:off x="1371600" y="4305399"/>
            <a:ext cx="6400800" cy="1139825"/>
          </a:xfrm>
        </p:spPr>
        <p:txBody>
          <a:bodyPr/>
          <a:lstStyle/>
          <a:p>
            <a:pPr eaLnBrk="1" hangingPunct="1"/>
            <a:r>
              <a:rPr lang="de-DE" dirty="0" smtClean="0"/>
              <a:t>Oder: Freiwillig oder erzwungen?</a:t>
            </a:r>
          </a:p>
        </p:txBody>
      </p:sp>
    </p:spTree>
    <p:extLst>
      <p:ext uri="{BB962C8B-B14F-4D97-AF65-F5344CB8AC3E}">
        <p14:creationId xmlns:p14="http://schemas.microsoft.com/office/powerpoint/2010/main" val="4104268193"/>
      </p:ext>
    </p:extLst>
  </p:cSld>
  <p:clrMapOvr>
    <a:masterClrMapping/>
  </p:clrMapOvr>
  <p:transition spd="med">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Abberufung des Vorstands</a:t>
            </a:r>
            <a:endParaRPr lang="de-DE" dirty="0"/>
          </a:p>
        </p:txBody>
      </p:sp>
      <p:sp>
        <p:nvSpPr>
          <p:cNvPr id="5" name="Inhaltsplatzhalter 2"/>
          <p:cNvSpPr txBox="1">
            <a:spLocks/>
          </p:cNvSpPr>
          <p:nvPr/>
        </p:nvSpPr>
        <p:spPr bwMode="auto">
          <a:xfrm>
            <a:off x="485775" y="2420888"/>
            <a:ext cx="8229600" cy="1080120"/>
          </a:xfrm>
          <a:prstGeom prst="rect">
            <a:avLst/>
          </a:prstGeom>
          <a:noFill/>
          <a:ln w="9525">
            <a:noFill/>
            <a:miter lim="800000"/>
            <a:headEnd/>
            <a:tailEnd/>
          </a:ln>
        </p:spPr>
        <p:txBody>
          <a:bodyPr/>
          <a:lstStyle/>
          <a:p>
            <a:pPr>
              <a:spcAft>
                <a:spcPts val="600"/>
              </a:spcAft>
              <a:buNone/>
            </a:pPr>
            <a:r>
              <a:rPr lang="de-DE" b="1" u="sng" dirty="0" smtClean="0"/>
              <a:t>§ 27 Abs. 2 BGB:</a:t>
            </a:r>
            <a:endParaRPr lang="de-DE" b="1" dirty="0" smtClean="0"/>
          </a:p>
          <a:p>
            <a:pPr>
              <a:spcAft>
                <a:spcPts val="600"/>
              </a:spcAft>
              <a:buNone/>
            </a:pPr>
            <a:r>
              <a:rPr lang="de-DE" dirty="0" smtClean="0"/>
              <a:t>Die </a:t>
            </a:r>
            <a:r>
              <a:rPr lang="de-DE" dirty="0"/>
              <a:t>Bestellung ist </a:t>
            </a:r>
            <a:r>
              <a:rPr lang="de-DE" b="1" dirty="0"/>
              <a:t>jederzeit widerruflich</a:t>
            </a:r>
            <a:r>
              <a:rPr lang="de-DE" dirty="0"/>
              <a:t>, unbeschadet des Anspruchs auf die vertragsmäßige </a:t>
            </a:r>
            <a:r>
              <a:rPr lang="de-DE" dirty="0" smtClean="0"/>
              <a:t>Vergütung.</a:t>
            </a:r>
            <a:endParaRPr lang="de-DE" dirty="0"/>
          </a:p>
        </p:txBody>
      </p:sp>
      <p:sp>
        <p:nvSpPr>
          <p:cNvPr id="10" name="Inhaltsplatzhalter 2"/>
          <p:cNvSpPr txBox="1">
            <a:spLocks/>
          </p:cNvSpPr>
          <p:nvPr/>
        </p:nvSpPr>
        <p:spPr bwMode="auto">
          <a:xfrm>
            <a:off x="484477" y="3429000"/>
            <a:ext cx="8229600" cy="1296144"/>
          </a:xfrm>
          <a:prstGeom prst="rect">
            <a:avLst/>
          </a:prstGeom>
          <a:noFill/>
          <a:ln w="9525">
            <a:noFill/>
            <a:miter lim="800000"/>
            <a:headEnd/>
            <a:tailEnd/>
          </a:ln>
        </p:spPr>
        <p:txBody>
          <a:bodyPr/>
          <a:lstStyle/>
          <a:p>
            <a:pPr>
              <a:spcAft>
                <a:spcPts val="600"/>
              </a:spcAft>
              <a:buNone/>
            </a:pPr>
            <a:r>
              <a:rPr lang="de-DE" dirty="0" smtClean="0"/>
              <a:t>Die </a:t>
            </a:r>
            <a:r>
              <a:rPr lang="de-DE" dirty="0"/>
              <a:t>Widerruflichkeit kann </a:t>
            </a:r>
            <a:r>
              <a:rPr lang="de-DE" b="1" dirty="0"/>
              <a:t>durch die Satzung </a:t>
            </a:r>
            <a:r>
              <a:rPr lang="de-DE" dirty="0"/>
              <a:t>auf den Fall </a:t>
            </a:r>
            <a:r>
              <a:rPr lang="de-DE" b="1" dirty="0"/>
              <a:t>beschränkt </a:t>
            </a:r>
            <a:r>
              <a:rPr lang="de-DE" dirty="0"/>
              <a:t>werden, dass ein wichtiger </a:t>
            </a:r>
            <a:r>
              <a:rPr lang="de-DE" dirty="0" smtClean="0"/>
              <a:t>Grund für </a:t>
            </a:r>
            <a:r>
              <a:rPr lang="de-DE" dirty="0"/>
              <a:t>den Widerruf vorliegt; ein solcher Grund ist insbesondere grobe Pflichtverletzung oder Unfähigkeit </a:t>
            </a:r>
            <a:r>
              <a:rPr lang="de-DE" dirty="0" smtClean="0"/>
              <a:t>zur ordnungsmäßigen </a:t>
            </a:r>
            <a:r>
              <a:rPr lang="de-DE" dirty="0"/>
              <a:t>Geschäftsführung</a:t>
            </a:r>
            <a:r>
              <a:rPr lang="de-DE" dirty="0" smtClean="0"/>
              <a:t>.</a:t>
            </a:r>
            <a:endParaRPr lang="de-DE" dirty="0"/>
          </a:p>
        </p:txBody>
      </p:sp>
    </p:spTree>
    <p:extLst>
      <p:ext uri="{BB962C8B-B14F-4D97-AF65-F5344CB8AC3E}">
        <p14:creationId xmlns:p14="http://schemas.microsoft.com/office/powerpoint/2010/main" val="323710367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„Amtszeit“ des Vorstands</a:t>
            </a:r>
            <a:endParaRPr lang="de-DE" dirty="0"/>
          </a:p>
        </p:txBody>
      </p:sp>
      <p:sp>
        <p:nvSpPr>
          <p:cNvPr id="3" name="Inhaltsplatzhalter 2"/>
          <p:cNvSpPr>
            <a:spLocks noGrp="1"/>
          </p:cNvSpPr>
          <p:nvPr>
            <p:ph idx="1"/>
          </p:nvPr>
        </p:nvSpPr>
        <p:spPr>
          <a:xfrm>
            <a:off x="457200" y="2276401"/>
            <a:ext cx="8229600" cy="1224607"/>
          </a:xfrm>
        </p:spPr>
        <p:txBody>
          <a:bodyPr/>
          <a:lstStyle/>
          <a:p>
            <a:pPr marL="0" indent="0">
              <a:spcBef>
                <a:spcPts val="0"/>
              </a:spcBef>
              <a:spcAft>
                <a:spcPts val="600"/>
              </a:spcAft>
              <a:buNone/>
            </a:pPr>
            <a:r>
              <a:rPr lang="de-DE" b="1" u="sng" dirty="0"/>
              <a:t>§ 58 Nr. 3 BGB</a:t>
            </a:r>
            <a:r>
              <a:rPr lang="de-DE" b="1" u="sng" dirty="0" smtClean="0"/>
              <a:t>:</a:t>
            </a:r>
            <a:endParaRPr lang="de-DE" b="1" dirty="0"/>
          </a:p>
          <a:p>
            <a:pPr marL="0" indent="0">
              <a:spcBef>
                <a:spcPts val="0"/>
              </a:spcBef>
              <a:spcAft>
                <a:spcPts val="600"/>
              </a:spcAft>
              <a:buNone/>
            </a:pPr>
            <a:r>
              <a:rPr lang="de-DE" dirty="0" smtClean="0"/>
              <a:t>Die </a:t>
            </a:r>
            <a:r>
              <a:rPr lang="de-DE" b="1" dirty="0"/>
              <a:t>Satzung </a:t>
            </a:r>
            <a:r>
              <a:rPr lang="de-DE" dirty="0"/>
              <a:t>soll Bestimmungen enthalten ... über die Bildung des Vorstands, </a:t>
            </a:r>
            <a:r>
              <a:rPr lang="de-DE" dirty="0" smtClean="0"/>
              <a:t>...</a:t>
            </a:r>
            <a:endParaRPr lang="de-DE" dirty="0"/>
          </a:p>
        </p:txBody>
      </p:sp>
      <p:grpSp>
        <p:nvGrpSpPr>
          <p:cNvPr id="7" name="Gruppieren 6"/>
          <p:cNvGrpSpPr/>
          <p:nvPr/>
        </p:nvGrpSpPr>
        <p:grpSpPr>
          <a:xfrm>
            <a:off x="457200" y="3789040"/>
            <a:ext cx="8229600" cy="1507762"/>
            <a:chOff x="484358" y="3629660"/>
            <a:chExt cx="8229600" cy="1507762"/>
          </a:xfrm>
        </p:grpSpPr>
        <p:sp>
          <p:nvSpPr>
            <p:cNvPr id="8" name="Rectangle 5"/>
            <p:cNvSpPr>
              <a:spLocks noChangeArrowheads="1"/>
            </p:cNvSpPr>
            <p:nvPr/>
          </p:nvSpPr>
          <p:spPr bwMode="auto">
            <a:xfrm>
              <a:off x="484358" y="3974130"/>
              <a:ext cx="8229600" cy="1163292"/>
            </a:xfrm>
            <a:prstGeom prst="rect">
              <a:avLst/>
            </a:prstGeom>
            <a:noFill/>
            <a:ln w="28575">
              <a:noFill/>
              <a:miter lim="800000"/>
              <a:headEnd/>
              <a:tailEnd/>
            </a:ln>
          </p:spPr>
          <p:txBody>
            <a:bodyPr/>
            <a:lstStyle/>
            <a:p>
              <a:pPr>
                <a:spcAft>
                  <a:spcPts val="600"/>
                </a:spcAft>
              </a:pPr>
              <a:r>
                <a:rPr lang="de-DE" i="1" dirty="0"/>
                <a:t>„Die Bestellung eines Vereinsvorstandes endet automatisch mit Ablauf der satzungsmäßig festgelegten Bestellungsfrist.“</a:t>
              </a:r>
            </a:p>
            <a:p>
              <a:pPr>
                <a:spcAft>
                  <a:spcPts val="600"/>
                </a:spcAft>
              </a:pPr>
              <a:r>
                <a:rPr lang="de-DE" dirty="0"/>
                <a:t>(KG Berlin, Beschl. v. 30.01.2012, Az. 25 W 78/11)</a:t>
              </a:r>
              <a:endParaRPr lang="de-DE" i="1" dirty="0"/>
            </a:p>
          </p:txBody>
        </p:sp>
        <p:sp>
          <p:nvSpPr>
            <p:cNvPr id="9"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Tree>
    <p:extLst>
      <p:ext uri="{BB962C8B-B14F-4D97-AF65-F5344CB8AC3E}">
        <p14:creationId xmlns:p14="http://schemas.microsoft.com/office/powerpoint/2010/main" val="327359067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Rücktritt des Vorstands</a:t>
            </a:r>
            <a:endParaRPr lang="de-DE" dirty="0"/>
          </a:p>
        </p:txBody>
      </p:sp>
      <p:sp>
        <p:nvSpPr>
          <p:cNvPr id="9" name="Inhaltsplatzhalter 2"/>
          <p:cNvSpPr>
            <a:spLocks noGrp="1"/>
          </p:cNvSpPr>
          <p:nvPr>
            <p:ph idx="1"/>
          </p:nvPr>
        </p:nvSpPr>
        <p:spPr>
          <a:xfrm>
            <a:off x="457200" y="1340768"/>
            <a:ext cx="8229600" cy="1367978"/>
          </a:xfrm>
        </p:spPr>
        <p:txBody>
          <a:bodyPr/>
          <a:lstStyle/>
          <a:p>
            <a:pPr marL="0" indent="0">
              <a:buNone/>
            </a:pPr>
            <a:r>
              <a:rPr lang="de-DE" i="1" dirty="0"/>
              <a:t>„Für die Amtsniederlegung eines Mitglieds des Vorstands eines eingetragenen </a:t>
            </a:r>
            <a:r>
              <a:rPr lang="de-DE" i="1" dirty="0" smtClean="0"/>
              <a:t>Vereins genügt </a:t>
            </a:r>
            <a:r>
              <a:rPr lang="de-DE" i="1" dirty="0"/>
              <a:t>es, </a:t>
            </a:r>
            <a:r>
              <a:rPr lang="de-DE" i="1" dirty="0" err="1"/>
              <a:t>daß</a:t>
            </a:r>
            <a:r>
              <a:rPr lang="de-DE" i="1" dirty="0"/>
              <a:t> sie entweder </a:t>
            </a:r>
            <a:r>
              <a:rPr lang="de-DE" b="1" i="1" dirty="0"/>
              <a:t>gegenüber </a:t>
            </a:r>
            <a:r>
              <a:rPr lang="de-DE" i="1" dirty="0"/>
              <a:t>dem </a:t>
            </a:r>
            <a:r>
              <a:rPr lang="de-DE" b="1" i="1" dirty="0"/>
              <a:t>Bestellungsorgan oder </a:t>
            </a:r>
            <a:r>
              <a:rPr lang="de-DE" i="1" dirty="0"/>
              <a:t>einem (anderen</a:t>
            </a:r>
            <a:r>
              <a:rPr lang="de-DE" i="1" dirty="0" smtClean="0"/>
              <a:t>) </a:t>
            </a:r>
            <a:r>
              <a:rPr lang="de-DE" b="1" i="1" dirty="0" smtClean="0"/>
              <a:t>Vorstandsmitglied </a:t>
            </a:r>
            <a:r>
              <a:rPr lang="de-DE" i="1" dirty="0"/>
              <a:t>erfolgt</a:t>
            </a:r>
            <a:r>
              <a:rPr lang="de-DE" i="1" dirty="0" smtClean="0"/>
              <a:t>.“</a:t>
            </a:r>
            <a:endParaRPr lang="de-DE" i="1" dirty="0"/>
          </a:p>
          <a:p>
            <a:pPr marL="0" indent="0">
              <a:buNone/>
            </a:pPr>
            <a:r>
              <a:rPr lang="de-DE" dirty="0"/>
              <a:t>(OLG Frankfurt, Beschl. v. 24.01.1978, Az. 20 W 853/77)</a:t>
            </a:r>
            <a:endParaRPr lang="de-DE" dirty="0" smtClean="0"/>
          </a:p>
        </p:txBody>
      </p:sp>
      <p:grpSp>
        <p:nvGrpSpPr>
          <p:cNvPr id="8" name="Gruppieren 7"/>
          <p:cNvGrpSpPr/>
          <p:nvPr/>
        </p:nvGrpSpPr>
        <p:grpSpPr>
          <a:xfrm>
            <a:off x="457200" y="2996952"/>
            <a:ext cx="8229600" cy="1507762"/>
            <a:chOff x="484358" y="3629660"/>
            <a:chExt cx="8229600" cy="1507762"/>
          </a:xfrm>
        </p:grpSpPr>
        <p:sp>
          <p:nvSpPr>
            <p:cNvPr id="10" name="Rectangle 5"/>
            <p:cNvSpPr>
              <a:spLocks noChangeArrowheads="1"/>
            </p:cNvSpPr>
            <p:nvPr/>
          </p:nvSpPr>
          <p:spPr bwMode="auto">
            <a:xfrm>
              <a:off x="484358" y="3974130"/>
              <a:ext cx="8229600" cy="1163292"/>
            </a:xfrm>
            <a:prstGeom prst="rect">
              <a:avLst/>
            </a:prstGeom>
            <a:noFill/>
            <a:ln w="28575">
              <a:noFill/>
              <a:miter lim="800000"/>
              <a:headEnd/>
              <a:tailEnd/>
            </a:ln>
          </p:spPr>
          <p:txBody>
            <a:bodyPr/>
            <a:lstStyle/>
            <a:p>
              <a:pPr marL="0" indent="0">
                <a:spcBef>
                  <a:spcPts val="0"/>
                </a:spcBef>
                <a:spcAft>
                  <a:spcPts val="600"/>
                </a:spcAft>
                <a:buNone/>
              </a:pPr>
              <a:r>
                <a:rPr lang="de-DE" i="1" dirty="0"/>
                <a:t>"Der </a:t>
              </a:r>
              <a:r>
                <a:rPr lang="de-DE" b="1" i="1" dirty="0"/>
                <a:t>ehrenamtlich </a:t>
              </a:r>
              <a:r>
                <a:rPr lang="de-DE" i="1" dirty="0"/>
                <a:t>tätige Vorstand kann grundsätzlich sein Amt </a:t>
              </a:r>
              <a:r>
                <a:rPr lang="de-DE" b="1" i="1" dirty="0"/>
                <a:t>jederzeit </a:t>
              </a:r>
              <a:r>
                <a:rPr lang="de-DE" i="1" dirty="0"/>
                <a:t>niederlegen ...</a:t>
              </a:r>
            </a:p>
            <a:p>
              <a:pPr marL="0" indent="0">
                <a:spcBef>
                  <a:spcPts val="0"/>
                </a:spcBef>
                <a:spcAft>
                  <a:spcPts val="600"/>
                </a:spcAft>
                <a:buNone/>
              </a:pPr>
              <a:r>
                <a:rPr lang="de-DE" i="1" dirty="0"/>
                <a:t>Die Niederlegung darf jedoch </a:t>
              </a:r>
              <a:r>
                <a:rPr lang="de-DE" b="1" i="1" dirty="0"/>
                <a:t>nicht zur „Unzeit“ </a:t>
              </a:r>
              <a:r>
                <a:rPr lang="de-DE" i="1" dirty="0"/>
                <a:t>erfolgen, sondern sie muss dem Verein angemessene Zeit lassen, das freiwerdende Vorstandsamt anderweit zu besetzen. Eine solche „Unzeit“ wird in der Regel dann angenommen, wenn durch die Amtsniederlegung die zur Vertretung des Vereins erforderlichen Vorstandsmitglieder nicht mehr vorhanden sind oder – sofern der Vorstand nur aus einer Person besteht – wenn der Verein zeitweilig handlungsunfähig wird ...“</a:t>
              </a:r>
              <a:endParaRPr lang="de-DE" i="1" kern="0" dirty="0"/>
            </a:p>
            <a:p>
              <a:pPr marL="0" indent="0">
                <a:spcBef>
                  <a:spcPts val="0"/>
                </a:spcBef>
                <a:spcAft>
                  <a:spcPts val="600"/>
                </a:spcAft>
                <a:buFontTx/>
                <a:buNone/>
              </a:pPr>
              <a:r>
                <a:rPr lang="de-DE" kern="0" dirty="0"/>
                <a:t>(OLG München, Beschl. v. 06.04.2010, Az. 31 </a:t>
              </a:r>
              <a:r>
                <a:rPr lang="de-DE" kern="0" dirty="0" err="1"/>
                <a:t>Wx</a:t>
              </a:r>
              <a:r>
                <a:rPr lang="de-DE" kern="0" dirty="0"/>
                <a:t> 170/09)</a:t>
              </a:r>
            </a:p>
          </p:txBody>
        </p:sp>
        <p:sp>
          <p:nvSpPr>
            <p:cNvPr id="11"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Tree>
    <p:extLst>
      <p:ext uri="{BB962C8B-B14F-4D97-AF65-F5344CB8AC3E}">
        <p14:creationId xmlns:p14="http://schemas.microsoft.com/office/powerpoint/2010/main" val="232083616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446088" y="2996952"/>
            <a:ext cx="8229600" cy="1143000"/>
          </a:xfrm>
          <a:noFill/>
        </p:spPr>
        <p:txBody>
          <a:bodyPr/>
          <a:lstStyle/>
          <a:p>
            <a:pPr algn="ctr" eaLnBrk="1" hangingPunct="1"/>
            <a:r>
              <a:rPr lang="de-DE" dirty="0" smtClean="0"/>
              <a:t>Weiterhin viel Spaß</a:t>
            </a:r>
            <a:br>
              <a:rPr lang="de-DE" dirty="0" smtClean="0"/>
            </a:br>
            <a:r>
              <a:rPr lang="de-DE" dirty="0" smtClean="0"/>
              <a:t>und Erfolg!</a:t>
            </a:r>
          </a:p>
        </p:txBody>
      </p:sp>
    </p:spTree>
  </p:cSld>
  <p:clrMapOvr>
    <a:masterClrMapping/>
  </p:clrMapOvr>
  <p:transition spd="med">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Newsletter „</a:t>
            </a:r>
            <a:r>
              <a:rPr lang="de-DE" dirty="0" err="1" smtClean="0"/>
              <a:t>RECHT.aktuell</a:t>
            </a:r>
            <a:r>
              <a:rPr lang="de-DE" dirty="0" smtClean="0"/>
              <a:t>“</a:t>
            </a:r>
            <a:endParaRPr lang="de-DE" dirty="0"/>
          </a:p>
        </p:txBody>
      </p:sp>
      <p:pic>
        <p:nvPicPr>
          <p:cNvPr id="1027" name="Picture 3"/>
          <p:cNvPicPr>
            <a:picLocks noChangeAspect="1" noChangeArrowheads="1"/>
          </p:cNvPicPr>
          <p:nvPr/>
        </p:nvPicPr>
        <p:blipFill>
          <a:blip r:embed="rId3" cstate="print"/>
          <a:srcRect/>
          <a:stretch>
            <a:fillRect/>
          </a:stretch>
        </p:blipFill>
        <p:spPr bwMode="auto">
          <a:xfrm>
            <a:off x="1447750" y="1340768"/>
            <a:ext cx="6220594" cy="5039915"/>
          </a:xfrm>
          <a:prstGeom prst="rect">
            <a:avLst/>
          </a:prstGeom>
          <a:noFill/>
          <a:ln w="9525">
            <a:noFill/>
            <a:miter lim="800000"/>
            <a:headEnd/>
            <a:tailEnd/>
          </a:ln>
        </p:spPr>
      </p:pic>
    </p:spTree>
    <p:extLst>
      <p:ext uri="{BB962C8B-B14F-4D97-AF65-F5344CB8AC3E}">
        <p14:creationId xmlns:p14="http://schemas.microsoft.com/office/powerpoint/2010/main" val="3192380303"/>
      </p:ext>
    </p:extLst>
  </p:cSld>
  <p:clrMapOvr>
    <a:masterClrMapping/>
  </p:clrMapOvr>
  <p:transition spd="med">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685800" y="2535039"/>
            <a:ext cx="7772400" cy="1470025"/>
          </a:xfrm>
          <a:noFill/>
        </p:spPr>
        <p:txBody>
          <a:bodyPr/>
          <a:lstStyle/>
          <a:p>
            <a:pPr algn="ctr" eaLnBrk="1" hangingPunct="1"/>
            <a:r>
              <a:rPr lang="de-DE" sz="3600" b="1" dirty="0" smtClean="0"/>
              <a:t>Wann beginnt das Vorstandsamt?</a:t>
            </a:r>
          </a:p>
        </p:txBody>
      </p:sp>
      <p:sp>
        <p:nvSpPr>
          <p:cNvPr id="4" name="Untertitel 3"/>
          <p:cNvSpPr>
            <a:spLocks noGrp="1"/>
          </p:cNvSpPr>
          <p:nvPr>
            <p:ph type="subTitle" idx="1"/>
          </p:nvPr>
        </p:nvSpPr>
        <p:spPr>
          <a:xfrm>
            <a:off x="1371600" y="4293096"/>
            <a:ext cx="6400800" cy="1345704"/>
          </a:xfrm>
        </p:spPr>
        <p:txBody>
          <a:bodyPr/>
          <a:lstStyle/>
          <a:p>
            <a:r>
              <a:rPr lang="de-DE" dirty="0" smtClean="0"/>
              <a:t>Oder: Ohne Annahme der Wahl kein Amt!</a:t>
            </a:r>
            <a:endParaRPr lang="de-DE" dirty="0"/>
          </a:p>
        </p:txBody>
      </p:sp>
    </p:spTree>
    <p:extLst>
      <p:ext uri="{BB962C8B-B14F-4D97-AF65-F5344CB8AC3E}">
        <p14:creationId xmlns:p14="http://schemas.microsoft.com/office/powerpoint/2010/main" val="4040256773"/>
      </p:ext>
    </p:extLst>
  </p:cSld>
  <p:clrMapOvr>
    <a:masterClrMapping/>
  </p:clrMapOvr>
  <p:transition spd="med">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Bestellung des Vorstands</a:t>
            </a:r>
            <a:endParaRPr lang="de-DE" dirty="0"/>
          </a:p>
        </p:txBody>
      </p:sp>
      <p:sp>
        <p:nvSpPr>
          <p:cNvPr id="5" name="Inhaltsplatzhalter 2"/>
          <p:cNvSpPr txBox="1">
            <a:spLocks/>
          </p:cNvSpPr>
          <p:nvPr/>
        </p:nvSpPr>
        <p:spPr bwMode="auto">
          <a:xfrm>
            <a:off x="485775" y="1772814"/>
            <a:ext cx="8229600" cy="1224136"/>
          </a:xfrm>
          <a:prstGeom prst="rect">
            <a:avLst/>
          </a:prstGeom>
          <a:noFill/>
          <a:ln w="9525">
            <a:noFill/>
            <a:miter lim="800000"/>
            <a:headEnd/>
            <a:tailEnd/>
          </a:ln>
        </p:spPr>
        <p:txBody>
          <a:bodyPr/>
          <a:lstStyle/>
          <a:p>
            <a:pPr>
              <a:spcAft>
                <a:spcPts val="600"/>
              </a:spcAft>
              <a:buNone/>
            </a:pPr>
            <a:r>
              <a:rPr lang="de-DE" b="1" u="sng" dirty="0" smtClean="0"/>
              <a:t>§ 27 Abs. 1 BGB:</a:t>
            </a:r>
            <a:endParaRPr lang="de-DE" b="1" dirty="0" smtClean="0"/>
          </a:p>
          <a:p>
            <a:pPr>
              <a:spcAft>
                <a:spcPts val="600"/>
              </a:spcAft>
              <a:buNone/>
            </a:pPr>
            <a:r>
              <a:rPr lang="de-DE" dirty="0" smtClean="0"/>
              <a:t>Die Bestellung des Vorstands erfolgt durch </a:t>
            </a:r>
            <a:r>
              <a:rPr lang="de-DE" b="1" dirty="0" smtClean="0"/>
              <a:t>Beschluss der  Mitgliederversammlung</a:t>
            </a:r>
            <a:r>
              <a:rPr lang="de-DE" dirty="0" smtClean="0"/>
              <a:t>.</a:t>
            </a:r>
            <a:endParaRPr lang="de-DE" dirty="0"/>
          </a:p>
        </p:txBody>
      </p:sp>
      <p:grpSp>
        <p:nvGrpSpPr>
          <p:cNvPr id="10" name="Gruppieren 9"/>
          <p:cNvGrpSpPr/>
          <p:nvPr/>
        </p:nvGrpSpPr>
        <p:grpSpPr>
          <a:xfrm>
            <a:off x="484358" y="3068960"/>
            <a:ext cx="8229600" cy="1440160"/>
            <a:chOff x="484358" y="3629660"/>
            <a:chExt cx="8229600" cy="1440160"/>
          </a:xfrm>
        </p:grpSpPr>
        <p:sp>
          <p:nvSpPr>
            <p:cNvPr id="11" name="Rectangle 5"/>
            <p:cNvSpPr>
              <a:spLocks noChangeArrowheads="1"/>
            </p:cNvSpPr>
            <p:nvPr/>
          </p:nvSpPr>
          <p:spPr bwMode="auto">
            <a:xfrm>
              <a:off x="484358" y="3974129"/>
              <a:ext cx="8229600" cy="1095691"/>
            </a:xfrm>
            <a:prstGeom prst="rect">
              <a:avLst/>
            </a:prstGeom>
            <a:noFill/>
            <a:ln w="28575">
              <a:noFill/>
              <a:miter lim="800000"/>
              <a:headEnd/>
              <a:tailEnd/>
            </a:ln>
          </p:spPr>
          <p:txBody>
            <a:bodyPr/>
            <a:lstStyle/>
            <a:p>
              <a:pPr>
                <a:spcBef>
                  <a:spcPts val="600"/>
                </a:spcBef>
              </a:pPr>
              <a:r>
                <a:rPr lang="de-DE" b="1" u="sng" dirty="0"/>
                <a:t>§ 40 Satz 1 BGB:</a:t>
              </a:r>
            </a:p>
            <a:p>
              <a:pPr>
                <a:spcBef>
                  <a:spcPts val="600"/>
                </a:spcBef>
              </a:pPr>
              <a:r>
                <a:rPr lang="de-DE" dirty="0"/>
                <a:t>Die Vorschriften des … </a:t>
              </a:r>
              <a:r>
                <a:rPr lang="de-DE" b="1" dirty="0"/>
                <a:t>§ 27 Absatz 1 </a:t>
              </a:r>
              <a:r>
                <a:rPr lang="de-DE" dirty="0"/>
                <a:t>… finden insoweit keine Anwendung als die Satzung ein anderes bestimmt.</a:t>
              </a:r>
            </a:p>
          </p:txBody>
        </p:sp>
        <p:sp>
          <p:nvSpPr>
            <p:cNvPr id="12"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grpSp>
        <p:nvGrpSpPr>
          <p:cNvPr id="13" name="Gruppieren 12"/>
          <p:cNvGrpSpPr/>
          <p:nvPr/>
        </p:nvGrpSpPr>
        <p:grpSpPr>
          <a:xfrm>
            <a:off x="486965" y="4781580"/>
            <a:ext cx="8229600" cy="1095692"/>
            <a:chOff x="484358" y="3629660"/>
            <a:chExt cx="8229600" cy="1095692"/>
          </a:xfrm>
        </p:grpSpPr>
        <p:sp>
          <p:nvSpPr>
            <p:cNvPr id="17" name="Rectangle 5"/>
            <p:cNvSpPr>
              <a:spLocks noChangeArrowheads="1"/>
            </p:cNvSpPr>
            <p:nvPr/>
          </p:nvSpPr>
          <p:spPr bwMode="auto">
            <a:xfrm>
              <a:off x="484358" y="3974130"/>
              <a:ext cx="8229600" cy="751222"/>
            </a:xfrm>
            <a:prstGeom prst="rect">
              <a:avLst/>
            </a:prstGeom>
            <a:noFill/>
            <a:ln w="28575">
              <a:noFill/>
              <a:miter lim="800000"/>
              <a:headEnd/>
              <a:tailEnd/>
            </a:ln>
          </p:spPr>
          <p:txBody>
            <a:bodyPr/>
            <a:lstStyle/>
            <a:p>
              <a:pPr>
                <a:spcAft>
                  <a:spcPts val="600"/>
                </a:spcAft>
              </a:pPr>
              <a:r>
                <a:rPr lang="de-DE" b="1" u="sng" dirty="0"/>
                <a:t>§ 15 Abs. 4 der Satzung des 1. Fußball-Club Saarbrücken e.V.:</a:t>
              </a:r>
            </a:p>
            <a:p>
              <a:pPr>
                <a:spcAft>
                  <a:spcPts val="600"/>
                </a:spcAft>
              </a:pPr>
              <a:r>
                <a:rPr lang="de-DE" dirty="0"/>
                <a:t>Das Präsidium wird vom Aufsichtsrat bestellt. </a:t>
              </a:r>
            </a:p>
          </p:txBody>
        </p:sp>
        <p:sp>
          <p:nvSpPr>
            <p:cNvPr id="18"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Tree>
    <p:extLst>
      <p:ext uri="{BB962C8B-B14F-4D97-AF65-F5344CB8AC3E}">
        <p14:creationId xmlns:p14="http://schemas.microsoft.com/office/powerpoint/2010/main" val="419611745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„Wahl“ ist Beschlussfassung der Mitgliederversammlung</a:t>
            </a:r>
            <a:endParaRPr lang="de-DE" dirty="0"/>
          </a:p>
        </p:txBody>
      </p:sp>
      <p:sp>
        <p:nvSpPr>
          <p:cNvPr id="3" name="Inhaltsplatzhalter 2"/>
          <p:cNvSpPr>
            <a:spLocks noGrp="1"/>
          </p:cNvSpPr>
          <p:nvPr>
            <p:ph idx="1"/>
          </p:nvPr>
        </p:nvSpPr>
        <p:spPr>
          <a:xfrm>
            <a:off x="468313" y="1846733"/>
            <a:ext cx="8229600" cy="1008112"/>
          </a:xfrm>
        </p:spPr>
        <p:txBody>
          <a:bodyPr/>
          <a:lstStyle/>
          <a:p>
            <a:pPr>
              <a:spcBef>
                <a:spcPts val="0"/>
              </a:spcBef>
              <a:spcAft>
                <a:spcPts val="600"/>
              </a:spcAft>
              <a:buNone/>
            </a:pPr>
            <a:r>
              <a:rPr lang="de-DE" sz="1800" b="1" u="sng" dirty="0" smtClean="0"/>
              <a:t>§ 32 Abs. 1 Satz 3 BGB:</a:t>
            </a:r>
          </a:p>
          <a:p>
            <a:pPr marL="0" indent="0">
              <a:spcBef>
                <a:spcPts val="0"/>
              </a:spcBef>
              <a:spcAft>
                <a:spcPts val="600"/>
              </a:spcAft>
              <a:buNone/>
            </a:pPr>
            <a:r>
              <a:rPr lang="de-DE" sz="1800" dirty="0" smtClean="0"/>
              <a:t>Bei der Beschlussfassung entscheidet die </a:t>
            </a:r>
            <a:r>
              <a:rPr lang="de-DE" sz="1800" b="1" dirty="0" smtClean="0"/>
              <a:t>Mehrheit der abgegebenen Stimmen</a:t>
            </a:r>
            <a:r>
              <a:rPr lang="de-DE" sz="1800" dirty="0" smtClean="0"/>
              <a:t>.</a:t>
            </a:r>
            <a:endParaRPr lang="de-DE" sz="1800" dirty="0"/>
          </a:p>
        </p:txBody>
      </p:sp>
      <p:grpSp>
        <p:nvGrpSpPr>
          <p:cNvPr id="7" name="Gruppieren 6"/>
          <p:cNvGrpSpPr/>
          <p:nvPr/>
        </p:nvGrpSpPr>
        <p:grpSpPr>
          <a:xfrm>
            <a:off x="468313" y="2996952"/>
            <a:ext cx="8229600" cy="1440160"/>
            <a:chOff x="484358" y="3629660"/>
            <a:chExt cx="8229600" cy="1440160"/>
          </a:xfrm>
        </p:grpSpPr>
        <p:sp>
          <p:nvSpPr>
            <p:cNvPr id="8" name="Rectangle 5"/>
            <p:cNvSpPr>
              <a:spLocks noChangeArrowheads="1"/>
            </p:cNvSpPr>
            <p:nvPr/>
          </p:nvSpPr>
          <p:spPr bwMode="auto">
            <a:xfrm>
              <a:off x="484358" y="3974129"/>
              <a:ext cx="8229600" cy="1095691"/>
            </a:xfrm>
            <a:prstGeom prst="rect">
              <a:avLst/>
            </a:prstGeom>
            <a:noFill/>
            <a:ln w="28575">
              <a:noFill/>
              <a:miter lim="800000"/>
              <a:headEnd/>
              <a:tailEnd/>
            </a:ln>
          </p:spPr>
          <p:txBody>
            <a:bodyPr/>
            <a:lstStyle/>
            <a:p>
              <a:pPr>
                <a:spcBef>
                  <a:spcPts val="600"/>
                </a:spcBef>
              </a:pPr>
              <a:r>
                <a:rPr lang="de-DE" i="1" dirty="0"/>
                <a:t>„Die „einfache“ Mehrheit erreicht ein … Wahlvorschlag, wenn er mehr als die Hälfte der gültigen Stimmen auf sich vereinigt. Erforderlich ist, dass die </a:t>
              </a:r>
              <a:r>
                <a:rPr lang="de-DE" b="1" i="1" dirty="0"/>
                <a:t>Zahl der gültigen Ja-Stimmen die der gültigen Nein-Stimmen um wenigstens eine übertrifft</a:t>
              </a:r>
              <a:r>
                <a:rPr lang="de-DE" i="1" dirty="0"/>
                <a:t>; Stimmenthaltungen und ungültige Stimmen werden … nicht mitgezählt. Die einfache … Mehrheit entspricht somit der absoluten Mehrheit der abgegebenen gültigen Stimmen </a:t>
              </a:r>
              <a:r>
                <a:rPr lang="de-DE" i="1" dirty="0" smtClean="0"/>
                <a:t>...</a:t>
              </a:r>
            </a:p>
            <a:p>
              <a:pPr>
                <a:spcBef>
                  <a:spcPts val="600"/>
                </a:spcBef>
              </a:pPr>
              <a:r>
                <a:rPr lang="de-DE" i="1" dirty="0" smtClean="0"/>
                <a:t>Hiervon </a:t>
              </a:r>
              <a:r>
                <a:rPr lang="de-DE" i="1" dirty="0"/>
                <a:t>zu unterscheiden ist die „relative“ Stimmenmehrheit, bei der es genügt, dass eine Abstimmungsalternative mehr Stimmen erhält als eine der anderen.“</a:t>
              </a:r>
            </a:p>
            <a:p>
              <a:pPr>
                <a:spcBef>
                  <a:spcPts val="600"/>
                </a:spcBef>
              </a:pPr>
              <a:r>
                <a:rPr lang="de-DE" dirty="0"/>
                <a:t>(OLG München, Beschl. v. </a:t>
              </a:r>
              <a:r>
                <a:rPr lang="pl-PL" dirty="0"/>
                <a:t>29.01.2008, Az. 31 Wx 78/07</a:t>
              </a:r>
              <a:r>
                <a:rPr lang="de-DE" dirty="0"/>
                <a:t>)</a:t>
              </a:r>
              <a:endParaRPr lang="de-DE" i="1" dirty="0"/>
            </a:p>
          </p:txBody>
        </p:sp>
        <p:sp>
          <p:nvSpPr>
            <p:cNvPr id="9"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spTree>
    <p:extLst>
      <p:ext uri="{BB962C8B-B14F-4D97-AF65-F5344CB8AC3E}">
        <p14:creationId xmlns:p14="http://schemas.microsoft.com/office/powerpoint/2010/main" val="234378150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2636912"/>
            <a:ext cx="7772400" cy="1470025"/>
          </a:xfrm>
        </p:spPr>
        <p:txBody>
          <a:bodyPr/>
          <a:lstStyle/>
          <a:p>
            <a:r>
              <a:rPr lang="de-DE" dirty="0" smtClean="0"/>
              <a:t>Die Eintragung der Änderungen im Vorstand in das Vereinsregister</a:t>
            </a:r>
            <a:endParaRPr lang="de-DE" dirty="0"/>
          </a:p>
        </p:txBody>
      </p:sp>
      <p:sp>
        <p:nvSpPr>
          <p:cNvPr id="3" name="Untertitel 2"/>
          <p:cNvSpPr>
            <a:spLocks noGrp="1"/>
          </p:cNvSpPr>
          <p:nvPr>
            <p:ph type="subTitle" idx="1"/>
          </p:nvPr>
        </p:nvSpPr>
        <p:spPr>
          <a:xfrm>
            <a:off x="1441376" y="4633119"/>
            <a:ext cx="6400800" cy="1752600"/>
          </a:xfrm>
        </p:spPr>
        <p:txBody>
          <a:bodyPr/>
          <a:lstStyle/>
          <a:p>
            <a:r>
              <a:rPr lang="de-DE" dirty="0" smtClean="0"/>
              <a:t>Oder: Was wird eingetragen und warum?</a:t>
            </a:r>
            <a:endParaRPr lang="de-DE" dirty="0"/>
          </a:p>
        </p:txBody>
      </p:sp>
    </p:spTree>
    <p:extLst>
      <p:ext uri="{BB962C8B-B14F-4D97-AF65-F5344CB8AC3E}">
        <p14:creationId xmlns:p14="http://schemas.microsoft.com/office/powerpoint/2010/main" val="3055580221"/>
      </p:ext>
    </p:extLst>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Anmeldung der Änderungen im Vorstand</a:t>
            </a:r>
            <a:endParaRPr lang="de-DE" dirty="0"/>
          </a:p>
        </p:txBody>
      </p:sp>
      <p:sp>
        <p:nvSpPr>
          <p:cNvPr id="3" name="Inhaltsplatzhalter 2"/>
          <p:cNvSpPr>
            <a:spLocks noGrp="1"/>
          </p:cNvSpPr>
          <p:nvPr>
            <p:ph idx="1"/>
          </p:nvPr>
        </p:nvSpPr>
        <p:spPr>
          <a:xfrm>
            <a:off x="457200" y="1844824"/>
            <a:ext cx="8229600" cy="1080120"/>
          </a:xfrm>
        </p:spPr>
        <p:txBody>
          <a:bodyPr/>
          <a:lstStyle/>
          <a:p>
            <a:pPr marL="0" indent="0">
              <a:buNone/>
            </a:pPr>
            <a:r>
              <a:rPr lang="de-DE" sz="1800" b="1" u="sng" dirty="0"/>
              <a:t>§ </a:t>
            </a:r>
            <a:r>
              <a:rPr lang="de-DE" sz="1800" b="1" u="sng" dirty="0" smtClean="0"/>
              <a:t>67 Abs. 1 Satz 1 BGB:</a:t>
            </a:r>
            <a:endParaRPr lang="de-DE" sz="1800" b="1" dirty="0"/>
          </a:p>
          <a:p>
            <a:pPr marL="0" indent="0">
              <a:buNone/>
            </a:pPr>
            <a:r>
              <a:rPr lang="de-DE" sz="1800" dirty="0" smtClean="0"/>
              <a:t>Jede </a:t>
            </a:r>
            <a:r>
              <a:rPr lang="de-DE" sz="1800" b="1" dirty="0"/>
              <a:t>Änderung des Vorstands </a:t>
            </a:r>
            <a:r>
              <a:rPr lang="de-DE" sz="1800" dirty="0"/>
              <a:t>ist von dem Vorstand zur Eintragung anzumelden</a:t>
            </a:r>
            <a:r>
              <a:rPr lang="de-DE" sz="1800" dirty="0" smtClean="0"/>
              <a:t>.</a:t>
            </a:r>
            <a:endParaRPr lang="de-DE" sz="1800" dirty="0"/>
          </a:p>
        </p:txBody>
      </p:sp>
      <p:grpSp>
        <p:nvGrpSpPr>
          <p:cNvPr id="13" name="Gruppieren 12"/>
          <p:cNvGrpSpPr/>
          <p:nvPr/>
        </p:nvGrpSpPr>
        <p:grpSpPr>
          <a:xfrm>
            <a:off x="484358" y="3068960"/>
            <a:ext cx="8229600" cy="1296144"/>
            <a:chOff x="484358" y="3629660"/>
            <a:chExt cx="8229600" cy="1296144"/>
          </a:xfrm>
        </p:grpSpPr>
        <p:sp>
          <p:nvSpPr>
            <p:cNvPr id="14" name="Rectangle 5"/>
            <p:cNvSpPr>
              <a:spLocks noChangeArrowheads="1"/>
            </p:cNvSpPr>
            <p:nvPr/>
          </p:nvSpPr>
          <p:spPr bwMode="auto">
            <a:xfrm>
              <a:off x="484358" y="3974129"/>
              <a:ext cx="8229600" cy="951675"/>
            </a:xfrm>
            <a:prstGeom prst="rect">
              <a:avLst/>
            </a:prstGeom>
            <a:noFill/>
            <a:ln w="28575">
              <a:solidFill>
                <a:srgbClr val="FF0000"/>
              </a:solidFill>
              <a:miter lim="800000"/>
              <a:headEnd/>
              <a:tailEnd/>
            </a:ln>
          </p:spPr>
          <p:txBody>
            <a:bodyPr/>
            <a:lstStyle/>
            <a:p>
              <a:pPr algn="ctr"/>
              <a:r>
                <a:rPr lang="de-DE" b="1" dirty="0"/>
                <a:t>Die Eintragung selbst ist </a:t>
              </a:r>
              <a:r>
                <a:rPr lang="de-DE" b="1" dirty="0" smtClean="0"/>
                <a:t>(ohne anders lautende Satzungsregelung) für </a:t>
              </a:r>
              <a:r>
                <a:rPr lang="de-DE" b="1" dirty="0"/>
                <a:t>die Wirksamkeit der Bestellung als Vorstandsmitglied nicht erforderlich! Sie hat lediglich nachweisende Bedeutung!</a:t>
              </a:r>
            </a:p>
          </p:txBody>
        </p:sp>
        <p:sp>
          <p:nvSpPr>
            <p:cNvPr id="15"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grpSp>
        <p:nvGrpSpPr>
          <p:cNvPr id="16" name="Gruppieren 15"/>
          <p:cNvGrpSpPr/>
          <p:nvPr/>
        </p:nvGrpSpPr>
        <p:grpSpPr>
          <a:xfrm>
            <a:off x="488810" y="4653136"/>
            <a:ext cx="8229600" cy="1656184"/>
            <a:chOff x="484358" y="3629660"/>
            <a:chExt cx="8229600" cy="1656184"/>
          </a:xfrm>
        </p:grpSpPr>
        <p:sp>
          <p:nvSpPr>
            <p:cNvPr id="17" name="Rectangle 5"/>
            <p:cNvSpPr>
              <a:spLocks noChangeArrowheads="1"/>
            </p:cNvSpPr>
            <p:nvPr/>
          </p:nvSpPr>
          <p:spPr bwMode="auto">
            <a:xfrm>
              <a:off x="484358" y="3974129"/>
              <a:ext cx="8229600" cy="1311715"/>
            </a:xfrm>
            <a:prstGeom prst="rect">
              <a:avLst/>
            </a:prstGeom>
            <a:noFill/>
            <a:ln w="28575">
              <a:noFill/>
              <a:miter lim="800000"/>
              <a:headEnd/>
              <a:tailEnd/>
            </a:ln>
          </p:spPr>
          <p:txBody>
            <a:bodyPr/>
            <a:lstStyle/>
            <a:p>
              <a:pPr>
                <a:spcBef>
                  <a:spcPts val="600"/>
                </a:spcBef>
              </a:pPr>
              <a:r>
                <a:rPr lang="de-DE" b="1" u="sng" dirty="0"/>
                <a:t>§ 77 Satz 1 BGB</a:t>
              </a:r>
              <a:r>
                <a:rPr lang="de-DE" b="1" u="sng" dirty="0" smtClean="0"/>
                <a:t>:</a:t>
              </a:r>
              <a:endParaRPr lang="de-DE" b="1" dirty="0"/>
            </a:p>
            <a:p>
              <a:pPr>
                <a:spcBef>
                  <a:spcPts val="600"/>
                </a:spcBef>
              </a:pPr>
              <a:r>
                <a:rPr lang="de-DE" dirty="0"/>
                <a:t>Die Anmeldungen zum Vereinsregister sind von </a:t>
              </a:r>
              <a:r>
                <a:rPr lang="de-DE" b="1" dirty="0"/>
                <a:t>Mitgliedern des Vorstands…</a:t>
              </a:r>
              <a:r>
                <a:rPr lang="de-DE" dirty="0"/>
                <a:t>, die insoweit zur Vertretung des Vereins berechtigt sind, mittels </a:t>
              </a:r>
              <a:r>
                <a:rPr lang="de-DE" b="1" dirty="0"/>
                <a:t>öffentlich beglaubigter Erklärung </a:t>
              </a:r>
              <a:r>
                <a:rPr lang="de-DE" dirty="0"/>
                <a:t>abzugeben.</a:t>
              </a:r>
              <a:endParaRPr lang="de-DE" dirty="0">
                <a:cs typeface="Times New Roman" pitchFamily="18" charset="0"/>
              </a:endParaRPr>
            </a:p>
          </p:txBody>
        </p:sp>
        <p:sp>
          <p:nvSpPr>
            <p:cNvPr id="18" name="AutoShape 6"/>
            <p:cNvSpPr>
              <a:spLocks noChangeArrowheads="1"/>
            </p:cNvSpPr>
            <p:nvPr/>
          </p:nvSpPr>
          <p:spPr bwMode="auto">
            <a:xfrm>
              <a:off x="4095102" y="3629660"/>
              <a:ext cx="1008112" cy="287824"/>
            </a:xfrm>
            <a:prstGeom prst="downArrow">
              <a:avLst>
                <a:gd name="adj1" fmla="val 49907"/>
                <a:gd name="adj2" fmla="val 67952"/>
              </a:avLst>
            </a:prstGeom>
            <a:solidFill>
              <a:srgbClr val="008000"/>
            </a:solidFill>
            <a:ln w="9525">
              <a:solidFill>
                <a:srgbClr val="008000"/>
              </a:solidFill>
              <a:miter lim="800000"/>
              <a:headEnd/>
              <a:tailEnd/>
            </a:ln>
          </p:spPr>
          <p:txBody>
            <a:bodyPr wrap="none" anchor="ctr"/>
            <a:lstStyle/>
            <a:p>
              <a:endParaRPr lang="de-DE" b="1" i="0"/>
            </a:p>
          </p:txBody>
        </p:sp>
      </p:grpSp>
      <p:grpSp>
        <p:nvGrpSpPr>
          <p:cNvPr id="8" name="Gruppieren 7"/>
          <p:cNvGrpSpPr/>
          <p:nvPr/>
        </p:nvGrpSpPr>
        <p:grpSpPr>
          <a:xfrm>
            <a:off x="2627784" y="1268760"/>
            <a:ext cx="5082874" cy="1310378"/>
            <a:chOff x="2627784" y="1124744"/>
            <a:chExt cx="5082874" cy="1310378"/>
          </a:xfrm>
        </p:grpSpPr>
        <p:sp>
          <p:nvSpPr>
            <p:cNvPr id="4" name="Textfeld 3"/>
            <p:cNvSpPr txBox="1"/>
            <p:nvPr/>
          </p:nvSpPr>
          <p:spPr>
            <a:xfrm>
              <a:off x="3862553" y="1124744"/>
              <a:ext cx="3848105" cy="646331"/>
            </a:xfrm>
            <a:prstGeom prst="rect">
              <a:avLst/>
            </a:prstGeom>
            <a:noFill/>
            <a:ln w="28575">
              <a:solidFill>
                <a:srgbClr val="FF0000"/>
              </a:solidFill>
            </a:ln>
          </p:spPr>
          <p:txBody>
            <a:bodyPr wrap="none" rtlCol="0">
              <a:spAutoFit/>
            </a:bodyPr>
            <a:lstStyle/>
            <a:p>
              <a:r>
                <a:rPr lang="de-DE" b="1" dirty="0" smtClean="0"/>
                <a:t>Vertretungsberechtigter Vorstand</a:t>
              </a:r>
              <a:br>
                <a:rPr lang="de-DE" b="1" dirty="0" smtClean="0"/>
              </a:br>
              <a:r>
                <a:rPr lang="de-DE" b="1" dirty="0" smtClean="0"/>
                <a:t>im Sinne des § 26 BGB!</a:t>
              </a:r>
              <a:endParaRPr lang="de-DE" b="1" dirty="0"/>
            </a:p>
          </p:txBody>
        </p:sp>
        <p:sp>
          <p:nvSpPr>
            <p:cNvPr id="5" name="Ellipse 4"/>
            <p:cNvSpPr/>
            <p:nvPr/>
          </p:nvSpPr>
          <p:spPr>
            <a:xfrm>
              <a:off x="2627784" y="2010106"/>
              <a:ext cx="1234769" cy="4250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r Verbinder 6"/>
            <p:cNvCxnSpPr>
              <a:stCxn id="5" idx="6"/>
              <a:endCxn id="4" idx="2"/>
            </p:cNvCxnSpPr>
            <p:nvPr/>
          </p:nvCxnSpPr>
          <p:spPr>
            <a:xfrm flipV="1">
              <a:off x="3862553" y="1771075"/>
              <a:ext cx="1924053" cy="4515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4345333"/>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RKPN-Rechtsanwaltskanzlei">
  <a:themeElements>
    <a:clrScheme name="RKPN-Rechtsanwaltskanzle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KPN-Rechtsanwaltskanzlei">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KPN-Rechtsanwaltskanzle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KPN-Rechtsanwaltskanzle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KPN-Rechtsanwaltskanzle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KPN-Rechtsanwaltskanzle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KPN-Rechtsanwaltskanzle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KPN-Rechtsanwaltskanzle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KPN-Rechtsanwaltskanzle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KPN-Rechtsanwaltskanzle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KPN-Rechtsanwaltskanzle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KPN-Rechtsanwaltskanzle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KPN-Rechtsanwaltskanzle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KPN-Rechtsanwaltskanzle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2579</Words>
  <Application>Microsoft Office PowerPoint</Application>
  <PresentationFormat>Bildschirmpräsentation (4:3)</PresentationFormat>
  <Paragraphs>199</Paragraphs>
  <Slides>38</Slides>
  <Notes>37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38</vt:i4>
      </vt:variant>
    </vt:vector>
  </HeadingPairs>
  <TitlesOfParts>
    <vt:vector size="43" baseType="lpstr">
      <vt:lpstr>Arial</vt:lpstr>
      <vt:lpstr>Arial Rounded MT Bold</vt:lpstr>
      <vt:lpstr>BankGothic Lt BT</vt:lpstr>
      <vt:lpstr>Times New Roman</vt:lpstr>
      <vt:lpstr>RKPN-Rechtsanwaltskanzlei</vt:lpstr>
      <vt:lpstr>Neu im Vorstand?</vt:lpstr>
      <vt:lpstr>Patrick R. Nessler Rechtsanwalt</vt:lpstr>
      <vt:lpstr>www.RKPN.de</vt:lpstr>
      <vt:lpstr>Newsletter „RECHT.aktuell“</vt:lpstr>
      <vt:lpstr>Wann beginnt das Vorstandsamt?</vt:lpstr>
      <vt:lpstr>Die Bestellung des Vorstands</vt:lpstr>
      <vt:lpstr>Die „Wahl“ ist Beschlussfassung der Mitgliederversammlung</vt:lpstr>
      <vt:lpstr>Die Eintragung der Änderungen im Vorstand in das Vereinsregister</vt:lpstr>
      <vt:lpstr>Die Anmeldung der Änderungen im Vorstand</vt:lpstr>
      <vt:lpstr>Die Urkunde über die Änderung im Vorstand</vt:lpstr>
      <vt:lpstr>Die Aufgaben des Vorstands</vt:lpstr>
      <vt:lpstr>Das Auftragsverhältnis</vt:lpstr>
      <vt:lpstr>Die Übersicht über das Vereinsvermögen</vt:lpstr>
      <vt:lpstr>Die Sorgfaltspflichten des Vorstands</vt:lpstr>
      <vt:lpstr>Die Steuerrechtliche „Nachverantwortlichkeit“</vt:lpstr>
      <vt:lpstr>Die Nachweispflicht des „gemeinnützigen“ Vereins</vt:lpstr>
      <vt:lpstr>Die Nachweispflicht</vt:lpstr>
      <vt:lpstr>Die vier Bereiche des „gemeinnützigen“ Vereins</vt:lpstr>
      <vt:lpstr>Die Spende</vt:lpstr>
      <vt:lpstr>Die Spende</vt:lpstr>
      <vt:lpstr>Mitgliedsbeiträge</vt:lpstr>
      <vt:lpstr>Fristen für die Ausstellung von Zuwendungsbescheinigungen</vt:lpstr>
      <vt:lpstr>Die Arbeit im Vorstand</vt:lpstr>
      <vt:lpstr>Die Vertretung durch einen mehrgliedrigen Vorstand</vt:lpstr>
      <vt:lpstr>Die Beschlussfassung im mehrgliedrigen Vorstand</vt:lpstr>
      <vt:lpstr>Vergütung für den Vorstand</vt:lpstr>
      <vt:lpstr>Das Auftragsverhältnis</vt:lpstr>
      <vt:lpstr>Der Aufwendungsersatzanspruch</vt:lpstr>
      <vt:lpstr>Haftet der Vorstand dem Verein auf Schadensersatz?</vt:lpstr>
      <vt:lpstr>Die zentrale Haftungsnorm für eine „Pflichtverletzung“</vt:lpstr>
      <vt:lpstr>Die gesetzliche Haftungsbeschränkung</vt:lpstr>
      <vt:lpstr>Die oft falsch gemachte Entlastung!</vt:lpstr>
      <vt:lpstr>Die Entlastung des Vorstands</vt:lpstr>
      <vt:lpstr>Die Beendigung des Vorstandsamtes</vt:lpstr>
      <vt:lpstr>Die Abberufung des Vorstands</vt:lpstr>
      <vt:lpstr>Die „Amtszeit“ des Vorstands</vt:lpstr>
      <vt:lpstr>Der Rücktritt des Vorstands</vt:lpstr>
      <vt:lpstr>Weiterhin viel Spaß und Erfolg!</vt:lpstr>
    </vt:vector>
  </TitlesOfParts>
  <Company>RKPN-Rechtsanwaltskanzlei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 im Vorstand?</dc:title>
  <dc:creator>Nessler</dc:creator>
  <cp:lastModifiedBy>Patrick R. Nessler</cp:lastModifiedBy>
  <cp:revision>391</cp:revision>
  <cp:lastPrinted>2019-10-22T15:14:33Z</cp:lastPrinted>
  <dcterms:created xsi:type="dcterms:W3CDTF">2004-09-09T06:47:26Z</dcterms:created>
  <dcterms:modified xsi:type="dcterms:W3CDTF">2022-06-23T14:30:52Z</dcterms:modified>
</cp:coreProperties>
</file>